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Lst>
  <p:sldSz cy="5143500" cx="9144000"/>
  <p:notesSz cx="6858000" cy="9144000"/>
  <p:embeddedFontLst>
    <p:embeddedFont>
      <p:font typeface="Roboto"/>
      <p:regular r:id="rId153"/>
      <p:bold r:id="rId154"/>
      <p:italic r:id="rId155"/>
      <p:boldItalic r:id="rId156"/>
    </p:embeddedFont>
    <p:embeddedFont>
      <p:font typeface="Montserrat"/>
      <p:regular r:id="rId157"/>
      <p:bold r:id="rId158"/>
      <p:italic r:id="rId159"/>
      <p:boldItalic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61" roundtripDataSignature="AMtx7mjLvbkvj/aMXNtwMRwIc5ojhQhPk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nnik Zinkl"/>
  <p:cmAuthor clrIdx="1" id="1" initials="" lastIdx="1" name="Lars Gerigk"/>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commentAuthors" Target="commentAuthor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customschemas.google.com/relationships/presentationmetadata" Target="metadata"/><Relationship Id="rId54" Type="http://schemas.openxmlformats.org/officeDocument/2006/relationships/slide" Target="slides/slide47.xml"/><Relationship Id="rId160" Type="http://schemas.openxmlformats.org/officeDocument/2006/relationships/font" Target="fonts/Montserrat-boldItalic.fntdata"/><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Montserrat-italic.fntdata"/><Relationship Id="rId59" Type="http://schemas.openxmlformats.org/officeDocument/2006/relationships/slide" Target="slides/slide52.xml"/><Relationship Id="rId154" Type="http://schemas.openxmlformats.org/officeDocument/2006/relationships/font" Target="fonts/Roboto-bold.fntdata"/><Relationship Id="rId58" Type="http://schemas.openxmlformats.org/officeDocument/2006/relationships/slide" Target="slides/slide51.xml"/><Relationship Id="rId153" Type="http://schemas.openxmlformats.org/officeDocument/2006/relationships/font" Target="fonts/Roboto-regular.fntdata"/><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font" Target="fonts/Montserrat-bold.fntdata"/><Relationship Id="rId157" Type="http://schemas.openxmlformats.org/officeDocument/2006/relationships/font" Target="fonts/Montserrat-regular.fntdata"/><Relationship Id="rId156" Type="http://schemas.openxmlformats.org/officeDocument/2006/relationships/font" Target="fonts/Roboto-boldItalic.fntdata"/><Relationship Id="rId155" Type="http://schemas.openxmlformats.org/officeDocument/2006/relationships/font" Target="fonts/Roboto-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10T11:52:49.295">
    <p:pos x="6000" y="0"/>
    <p:text>@lars@nextise.de fyi: ich hab hier dieses Image in besserer auflösung gefunden. Finde das sehr gut und wichtig und tausche das deshalb aus. Kannst du nur sichergehen, dass das neue image seinen weg in eure Master slides findet? Hatte das auch schon bei der Docker+Kubernetes Schulung ausgetauscht</p:text>
    <p:extLst>
      <p:ext uri="{C676402C-5697-4E1C-873F-D02D1690AC5C}">
        <p15:threadingInfo timeZoneBias="0"/>
      </p:ext>
      <p:ext uri="http://customooxmlschemas.google.com/">
        <go:slidesCustomData xmlns:go="http://customooxmlschemas.google.com/" commentPostId="AAABYU9VUaU"/>
      </p:ext>
    </p:extLst>
  </p:cm>
  <p:cm authorId="1" idx="1" dt="2024-11-10T11:52:49.295">
    <p:pos x="6000" y="0"/>
    <p:text>Alles klar danke dir!</p:text>
    <p:extLst>
      <p:ext uri="{C676402C-5697-4E1C-873F-D02D1690AC5C}">
        <p15:threadingInfo timeZoneBias="0">
          <p15:parentCm authorId="0" idx="1"/>
        </p15:threadingInfo>
      </p:ext>
      <p:ext uri="http://customooxmlschemas.google.com/">
        <go:slidesCustomData xmlns:go="http://customooxmlschemas.google.com/" commentPostId="AAABYU9VUa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74b6ecf25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e74b6ecf25_1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b114ff65f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b114ff65f3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134fc11180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g3134fc11180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134fc11180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3134fc11180_0_7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134fc1118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3134fc11180_0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134fc11180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g3134fc11180_0_8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134fc11180_0_8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g3134fc11180_0_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134fc11180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g3134fc11180_0_9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3134fc11180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g3134fc11180_0_9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134fc11180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g3134fc11180_0_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Roboto"/>
                <a:ea typeface="Roboto"/>
                <a:cs typeface="Roboto"/>
                <a:sym typeface="Roboto"/>
              </a:rPr>
              <a:t>Kubernetes unterstützt grundsätzlich jede Container-Laufzeit, die das Container Runtime Interface (CRI)</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3134fc11180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g3134fc11180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3134fc11180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6" name="Google Shape;1206;g3134fc11180_0_9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b114ff65f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3b114ff65f3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134fc11180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g3134fc11180_0_10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134fc11180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3134fc11180_0_10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3134fc11180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g3134fc11180_0_9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3134fc1118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g3134fc11180_0_10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134fc11180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g3134fc11180_0_10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3134fc11180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3" name="Google Shape;1253;g3134fc11180_0_10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3134fc11180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g3134fc11180_0_10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134fc11180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8" name="Google Shape;1268;g3134fc11180_0_10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134fc1118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6" name="Google Shape;1276;g3134fc11180_0_10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3134fc11180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g3134fc11180_0_10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b114ff65f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3b114ff65f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134fc11180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g3134fc11180_0_10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134fc11180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6" name="Google Shape;1306;g3134fc11180_0_1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134fc11180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4" name="Google Shape;1314;g3134fc11180_0_1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3134fc11180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1" name="Google Shape;1321;g3134fc11180_0_1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3134fc11180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9" name="Google Shape;1339;g3134fc11180_0_1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134fc11180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6" name="Google Shape;1346;g3134fc11180_0_1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134fc11180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0" name="Google Shape;1370;g3134fc11180_0_1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3134fc11180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g3134fc11180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3134fc11180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g3134fc11180_0_1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3134fc1118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2" name="Google Shape;1392;g3134fc11180_0_1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74b6ecf25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e74b6ecf25_1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3134fc11180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0" name="Google Shape;1400;g3134fc11180_0_1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134fc11180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8" name="Google Shape;1408;g3134fc11180_0_1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134fc11180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6" name="Google Shape;1426;g3134fc11180_0_1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3134fc11180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g3134fc11180_0_1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134fc11180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g3134fc11180_0_1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3134fc11180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3134fc11180_0_1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3134fc11180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5" name="Google Shape;1465;g3134fc11180_0_1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134fc11180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2" name="Google Shape;1472;g3134fc11180_0_1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134fc11180_0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1" name="Google Shape;1481;g3134fc11180_0_1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134fc11180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9" name="Google Shape;1489;g3134fc11180_0_1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460daa4de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f460daa4de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134fc1118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7" name="Google Shape;1497;g3134fc11180_0_1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134fc11180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7" name="Google Shape;1507;g3134fc11180_0_1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3134fc11180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4" name="Google Shape;1514;g3134fc11180_0_1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f460daa4d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1" name="Google Shape;1521;g2f460daa4de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2e74b6ecf25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g2e74b6ecf25_1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e74b6ecf25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6" name="Google Shape;1566;g2e74b6ecf25_1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f460daa4d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f460daa4de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460daa4d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f460daa4de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460daa4d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f460daa4d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460daa4de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f460daa4de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460daa4d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2f460daa4de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94654c01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e94654c01c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460daa4d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f460daa4de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460daa4d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f460daa4de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34fc11180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134fc11180_0_1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34fc11180_0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3134fc11180_0_1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34fc11180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3134fc11180_0_1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34fc11180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3134fc11180_0_1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34fc11180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134fc11180_0_1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34fc11180_0_1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3134fc11180_0_1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34fc11180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3134fc11180_0_1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34fc11180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3134fc11180_0_1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6c4a100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a6c4a1004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34fc11180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3134fc11180_0_1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34fc11180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3134fc11180_0_1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34fc11180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134fc11180_0_17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34fc11180_0_1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134fc11180_0_1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34fc11180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3134fc11180_0_19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34fc11180_0_1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134fc11180_0_19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134fc11180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3134fc11180_0_19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34fc11180_0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134fc11180_0_20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34fc11180_0_2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134fc11180_0_20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134fc11180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134fc11180_0_2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b114ff65f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3b114ff65f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134fc11180_0_2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3134fc11180_0_2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34fc11180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3134fc11180_0_2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134fc11180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3134fc11180_0_2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134fc11180_0_2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3134fc11180_0_2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34fc11180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3134fc11180_0_2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134fc11180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3134fc11180_0_2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34fc11180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3134fc11180_0_2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34fc11180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3134fc11180_0_2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134fc11180_0_2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3134fc11180_0_2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34fc11180_0_2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3134fc11180_0_2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b114ff65f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b114ff65f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34fc11180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3134fc11180_0_2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134fc11180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3134fc11180_0_2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134fc11180_0_2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3134fc11180_0_2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134fc11180_0_2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3134fc11180_0_2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134fc11180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134fc11180_0_2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134fc11180_0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3134fc11180_0_2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134fc11180_0_2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3134fc11180_0_2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134fc11180_0_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3134fc11180_0_2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134fc11180_0_2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3134fc11180_0_2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134fc11180_0_2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134fc11180_0_28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b114ff65f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b114ff65f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134fc11180_0_2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3134fc11180_0_2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134fc11180_0_2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3134fc11180_0_2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134fc11180_0_2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3134fc11180_0_2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134fc11180_0_2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3134fc11180_0_2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134fc11180_0_2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3134fc11180_0_2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34fc11180_0_2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3134fc11180_0_2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134fc11180_0_2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3134fc11180_0_2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34fc11180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3134fc11180_0_2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134fc11180_0_2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3134fc11180_0_2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134fc11180_0_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3134fc11180_0_2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b114ff65f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3b114ff65f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134fc11180_0_2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3134fc11180_0_2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134fc11180_0_2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3134fc11180_0_2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134fc11180_0_2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3134fc11180_0_2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134fc11180_0_2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3134fc11180_0_2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134fc11180_0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3134fc11180_0_2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134fc11180_0_2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3134fc11180_0_2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134fc11180_0_2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3134fc11180_0_2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134fc11180_0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3134fc11180_0_2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134fc11180_0_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3134fc11180_0_2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134fc11180_0_2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3134fc11180_0_2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b114ff65f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3b114ff65f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134fc11180_0_2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3134fc11180_0_2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134fc11180_0_2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g3134fc11180_0_2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134fc11180_0_2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3134fc11180_0_2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134fc11180_0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g3134fc11180_0_2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134fc11180_0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3134fc11180_0_2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134fc11180_0_2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g3134fc11180_0_2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34fc11180_0_2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3134fc11180_0_2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f460daa4d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2f460daa4de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f460daa4d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2f460daa4de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f460daa4d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g2f460daa4d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b114ff65f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b114ff65f3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134fc1118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g3134fc11180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134fc11180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3134fc11180_0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134fc11180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3134fc11180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134fc11180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g3134fc11180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134fc1118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g3134fc11180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134fc1118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3134fc11180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134fc1118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g3134fc11180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134fc11180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g3134fc11180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134fc1118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g3134fc11180_0_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134fc11180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g3134fc11180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e74b6ecf25_1_3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g2e74b6ecf25_1_3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e74b6ecf25_1_3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e74b6ecf25_1_38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g2e74b6ecf25_1_38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g2e74b6ecf25_1_3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e74b6ecf25_1_3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50" name="Shape 50"/>
        <p:cNvGrpSpPr/>
        <p:nvPr/>
      </p:nvGrpSpPr>
      <p:grpSpPr>
        <a:xfrm>
          <a:off x="0" y="0"/>
          <a:ext cx="0" cy="0"/>
          <a:chOff x="0" y="0"/>
          <a:chExt cx="0" cy="0"/>
        </a:xfrm>
      </p:grpSpPr>
      <p:sp>
        <p:nvSpPr>
          <p:cNvPr id="51" name="Google Shape;51;g2e74b6ecf25_1_395"/>
          <p:cNvSpPr txBox="1"/>
          <p:nvPr>
            <p:ph idx="1" type="body"/>
          </p:nvPr>
        </p:nvSpPr>
        <p:spPr>
          <a:xfrm>
            <a:off x="452437" y="4439643"/>
            <a:ext cx="8239200" cy="238800"/>
          </a:xfrm>
          <a:prstGeom prst="rect">
            <a:avLst/>
          </a:prstGeom>
          <a:noFill/>
          <a:ln>
            <a:noFill/>
          </a:ln>
        </p:spPr>
        <p:txBody>
          <a:bodyPr anchorCtr="0" anchor="b" bIns="17150" lIns="17150" spcFirstLastPara="1" rIns="17150" wrap="square" tIns="17150">
            <a:normAutofit/>
          </a:bodyPr>
          <a:lstStyle>
            <a:lvl1pPr indent="-228600" lvl="0" marL="457200" algn="l">
              <a:lnSpc>
                <a:spcPct val="100000"/>
              </a:lnSpc>
              <a:spcBef>
                <a:spcPts val="0"/>
              </a:spcBef>
              <a:spcAft>
                <a:spcPts val="0"/>
              </a:spcAft>
              <a:buClr>
                <a:srgbClr val="FFFFFF"/>
              </a:buClr>
              <a:buSzPts val="1400"/>
              <a:buFont typeface="Helvetica Neue"/>
              <a:buNone/>
              <a:defRPr b="1" sz="1400"/>
            </a:lvl1pPr>
            <a:lvl2pPr indent="-279400" lvl="1" marL="914400" algn="ctr">
              <a:lnSpc>
                <a:spcPct val="120000"/>
              </a:lnSpc>
              <a:spcBef>
                <a:spcPts val="300"/>
              </a:spcBef>
              <a:spcAft>
                <a:spcPts val="0"/>
              </a:spcAft>
              <a:buClr>
                <a:srgbClr val="FFFFFF"/>
              </a:buClr>
              <a:buSzPts val="800"/>
              <a:buChar char="○"/>
              <a:defRPr/>
            </a:lvl2pPr>
            <a:lvl3pPr indent="-279400" lvl="2" marL="1371600" algn="ctr">
              <a:lnSpc>
                <a:spcPct val="120000"/>
              </a:lnSpc>
              <a:spcBef>
                <a:spcPts val="300"/>
              </a:spcBef>
              <a:spcAft>
                <a:spcPts val="0"/>
              </a:spcAft>
              <a:buClr>
                <a:srgbClr val="FFFFFF"/>
              </a:buClr>
              <a:buSzPts val="800"/>
              <a:buChar char="■"/>
              <a:defRPr/>
            </a:lvl3pPr>
            <a:lvl4pPr indent="-279400" lvl="3" marL="1828800" algn="ctr">
              <a:lnSpc>
                <a:spcPct val="120000"/>
              </a:lnSpc>
              <a:spcBef>
                <a:spcPts val="300"/>
              </a:spcBef>
              <a:spcAft>
                <a:spcPts val="0"/>
              </a:spcAft>
              <a:buClr>
                <a:srgbClr val="FFFFFF"/>
              </a:buClr>
              <a:buSzPts val="800"/>
              <a:buChar char="●"/>
              <a:defRPr/>
            </a:lvl4pPr>
            <a:lvl5pPr indent="-279400" lvl="4" marL="2286000" algn="ctr">
              <a:lnSpc>
                <a:spcPct val="120000"/>
              </a:lnSpc>
              <a:spcBef>
                <a:spcPts val="300"/>
              </a:spcBef>
              <a:spcAft>
                <a:spcPts val="0"/>
              </a:spcAft>
              <a:buClr>
                <a:srgbClr val="FFFFFF"/>
              </a:buClr>
              <a:buSzPts val="800"/>
              <a:buChar char="○"/>
              <a:defRPr/>
            </a:lvl5pPr>
            <a:lvl6pPr indent="-279400" lvl="5" marL="2743200" algn="ctr">
              <a:lnSpc>
                <a:spcPct val="120000"/>
              </a:lnSpc>
              <a:spcBef>
                <a:spcPts val="300"/>
              </a:spcBef>
              <a:spcAft>
                <a:spcPts val="0"/>
              </a:spcAft>
              <a:buClr>
                <a:srgbClr val="FFFFFF"/>
              </a:buClr>
              <a:buSzPts val="800"/>
              <a:buChar char="■"/>
              <a:defRPr/>
            </a:lvl6pPr>
            <a:lvl7pPr indent="-279400" lvl="6" marL="3200400" algn="ctr">
              <a:lnSpc>
                <a:spcPct val="120000"/>
              </a:lnSpc>
              <a:spcBef>
                <a:spcPts val="300"/>
              </a:spcBef>
              <a:spcAft>
                <a:spcPts val="0"/>
              </a:spcAft>
              <a:buClr>
                <a:srgbClr val="FFFFFF"/>
              </a:buClr>
              <a:buSzPts val="800"/>
              <a:buChar char="●"/>
              <a:defRPr/>
            </a:lvl7pPr>
            <a:lvl8pPr indent="-279400" lvl="7" marL="3657600" algn="ctr">
              <a:lnSpc>
                <a:spcPct val="120000"/>
              </a:lnSpc>
              <a:spcBef>
                <a:spcPts val="300"/>
              </a:spcBef>
              <a:spcAft>
                <a:spcPts val="0"/>
              </a:spcAft>
              <a:buClr>
                <a:srgbClr val="FFFFFF"/>
              </a:buClr>
              <a:buSzPts val="800"/>
              <a:buChar char="○"/>
              <a:defRPr/>
            </a:lvl8pPr>
            <a:lvl9pPr indent="-279400" lvl="8" marL="4114800" algn="ctr">
              <a:lnSpc>
                <a:spcPct val="120000"/>
              </a:lnSpc>
              <a:spcBef>
                <a:spcPts val="300"/>
              </a:spcBef>
              <a:spcAft>
                <a:spcPts val="0"/>
              </a:spcAft>
              <a:buClr>
                <a:srgbClr val="FFFFFF"/>
              </a:buClr>
              <a:buSzPts val="800"/>
              <a:buChar char="■"/>
              <a:defRPr/>
            </a:lvl9pPr>
          </a:lstStyle>
          <a:p/>
        </p:txBody>
      </p:sp>
      <p:sp>
        <p:nvSpPr>
          <p:cNvPr id="52" name="Google Shape;52;g2e74b6ecf25_1_395"/>
          <p:cNvSpPr txBox="1"/>
          <p:nvPr>
            <p:ph type="title"/>
          </p:nvPr>
        </p:nvSpPr>
        <p:spPr>
          <a:xfrm>
            <a:off x="452436" y="965622"/>
            <a:ext cx="8239200" cy="17430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FFFFFF"/>
              </a:buClr>
              <a:buSzPts val="4400"/>
              <a:buFont typeface="Helvetica Neue"/>
              <a:buNone/>
              <a:defRPr sz="4400"/>
            </a:lvl1pPr>
            <a:lvl2pPr lvl="1" algn="l">
              <a:lnSpc>
                <a:spcPct val="80000"/>
              </a:lnSpc>
              <a:spcBef>
                <a:spcPts val="0"/>
              </a:spcBef>
              <a:spcAft>
                <a:spcPts val="0"/>
              </a:spcAft>
              <a:buClr>
                <a:srgbClr val="FFFFFF"/>
              </a:buClr>
              <a:buSzPts val="700"/>
              <a:buNone/>
              <a:defRPr/>
            </a:lvl2pPr>
            <a:lvl3pPr lvl="2" algn="l">
              <a:lnSpc>
                <a:spcPct val="80000"/>
              </a:lnSpc>
              <a:spcBef>
                <a:spcPts val="0"/>
              </a:spcBef>
              <a:spcAft>
                <a:spcPts val="0"/>
              </a:spcAft>
              <a:buClr>
                <a:srgbClr val="FFFFFF"/>
              </a:buClr>
              <a:buSzPts val="700"/>
              <a:buNone/>
              <a:defRPr/>
            </a:lvl3pPr>
            <a:lvl4pPr lvl="3" algn="l">
              <a:lnSpc>
                <a:spcPct val="80000"/>
              </a:lnSpc>
              <a:spcBef>
                <a:spcPts val="0"/>
              </a:spcBef>
              <a:spcAft>
                <a:spcPts val="0"/>
              </a:spcAft>
              <a:buClr>
                <a:srgbClr val="FFFFFF"/>
              </a:buClr>
              <a:buSzPts val="700"/>
              <a:buNone/>
              <a:defRPr/>
            </a:lvl4pPr>
            <a:lvl5pPr lvl="4" algn="l">
              <a:lnSpc>
                <a:spcPct val="80000"/>
              </a:lnSpc>
              <a:spcBef>
                <a:spcPts val="0"/>
              </a:spcBef>
              <a:spcAft>
                <a:spcPts val="0"/>
              </a:spcAft>
              <a:buClr>
                <a:srgbClr val="FFFFFF"/>
              </a:buClr>
              <a:buSzPts val="700"/>
              <a:buNone/>
              <a:defRPr/>
            </a:lvl5pPr>
            <a:lvl6pPr lvl="5" algn="l">
              <a:lnSpc>
                <a:spcPct val="80000"/>
              </a:lnSpc>
              <a:spcBef>
                <a:spcPts val="0"/>
              </a:spcBef>
              <a:spcAft>
                <a:spcPts val="0"/>
              </a:spcAft>
              <a:buClr>
                <a:srgbClr val="FFFFFF"/>
              </a:buClr>
              <a:buSzPts val="700"/>
              <a:buNone/>
              <a:defRPr/>
            </a:lvl6pPr>
            <a:lvl7pPr lvl="6" algn="l">
              <a:lnSpc>
                <a:spcPct val="80000"/>
              </a:lnSpc>
              <a:spcBef>
                <a:spcPts val="0"/>
              </a:spcBef>
              <a:spcAft>
                <a:spcPts val="0"/>
              </a:spcAft>
              <a:buClr>
                <a:srgbClr val="FFFFFF"/>
              </a:buClr>
              <a:buSzPts val="700"/>
              <a:buNone/>
              <a:defRPr/>
            </a:lvl7pPr>
            <a:lvl8pPr lvl="7" algn="l">
              <a:lnSpc>
                <a:spcPct val="80000"/>
              </a:lnSpc>
              <a:spcBef>
                <a:spcPts val="0"/>
              </a:spcBef>
              <a:spcAft>
                <a:spcPts val="0"/>
              </a:spcAft>
              <a:buClr>
                <a:srgbClr val="FFFFFF"/>
              </a:buClr>
              <a:buSzPts val="700"/>
              <a:buNone/>
              <a:defRPr/>
            </a:lvl8pPr>
            <a:lvl9pPr lvl="8" algn="l">
              <a:lnSpc>
                <a:spcPct val="80000"/>
              </a:lnSpc>
              <a:spcBef>
                <a:spcPts val="0"/>
              </a:spcBef>
              <a:spcAft>
                <a:spcPts val="0"/>
              </a:spcAft>
              <a:buClr>
                <a:srgbClr val="FFFFFF"/>
              </a:buClr>
              <a:buSzPts val="700"/>
              <a:buNone/>
              <a:defRPr/>
            </a:lvl9pPr>
          </a:lstStyle>
          <a:p/>
        </p:txBody>
      </p:sp>
      <p:sp>
        <p:nvSpPr>
          <p:cNvPr id="53" name="Google Shape;53;g2e74b6ecf25_1_395"/>
          <p:cNvSpPr txBox="1"/>
          <p:nvPr>
            <p:ph idx="2" type="body"/>
          </p:nvPr>
        </p:nvSpPr>
        <p:spPr>
          <a:xfrm>
            <a:off x="452438" y="2698824"/>
            <a:ext cx="8239200" cy="7143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FFFFFF"/>
              </a:buClr>
              <a:buSzPts val="2100"/>
              <a:buFont typeface="Helvetica Neue"/>
              <a:buNone/>
              <a:defRPr b="1" sz="2100"/>
            </a:lvl1pPr>
            <a:lvl2pPr indent="-228600" lvl="1" marL="914400" algn="l">
              <a:lnSpc>
                <a:spcPct val="100000"/>
              </a:lnSpc>
              <a:spcBef>
                <a:spcPts val="0"/>
              </a:spcBef>
              <a:spcAft>
                <a:spcPts val="0"/>
              </a:spcAft>
              <a:buClr>
                <a:srgbClr val="FFFFFF"/>
              </a:buClr>
              <a:buSzPts val="2100"/>
              <a:buFont typeface="Helvetica Neue"/>
              <a:buNone/>
              <a:defRPr b="1" sz="2100"/>
            </a:lvl2pPr>
            <a:lvl3pPr indent="-228600" lvl="2" marL="1371600" algn="l">
              <a:lnSpc>
                <a:spcPct val="100000"/>
              </a:lnSpc>
              <a:spcBef>
                <a:spcPts val="0"/>
              </a:spcBef>
              <a:spcAft>
                <a:spcPts val="0"/>
              </a:spcAft>
              <a:buClr>
                <a:srgbClr val="FFFFFF"/>
              </a:buClr>
              <a:buSzPts val="2100"/>
              <a:buFont typeface="Helvetica Neue"/>
              <a:buNone/>
              <a:defRPr b="1" sz="2100"/>
            </a:lvl3pPr>
            <a:lvl4pPr indent="-228600" lvl="3" marL="1828800" algn="l">
              <a:lnSpc>
                <a:spcPct val="100000"/>
              </a:lnSpc>
              <a:spcBef>
                <a:spcPts val="0"/>
              </a:spcBef>
              <a:spcAft>
                <a:spcPts val="0"/>
              </a:spcAft>
              <a:buClr>
                <a:srgbClr val="FFFFFF"/>
              </a:buClr>
              <a:buSzPts val="2100"/>
              <a:buFont typeface="Helvetica Neue"/>
              <a:buNone/>
              <a:defRPr b="1" sz="2100"/>
            </a:lvl4pPr>
            <a:lvl5pPr indent="-228600" lvl="4" marL="2286000" algn="l">
              <a:lnSpc>
                <a:spcPct val="100000"/>
              </a:lnSpc>
              <a:spcBef>
                <a:spcPts val="0"/>
              </a:spcBef>
              <a:spcAft>
                <a:spcPts val="0"/>
              </a:spcAft>
              <a:buClr>
                <a:srgbClr val="FFFFFF"/>
              </a:buClr>
              <a:buSzPts val="2100"/>
              <a:buFont typeface="Helvetica Neue"/>
              <a:buNone/>
              <a:defRPr b="1" sz="2100"/>
            </a:lvl5pPr>
            <a:lvl6pPr indent="-279400" lvl="5" marL="2743200" algn="ctr">
              <a:lnSpc>
                <a:spcPct val="120000"/>
              </a:lnSpc>
              <a:spcBef>
                <a:spcPts val="300"/>
              </a:spcBef>
              <a:spcAft>
                <a:spcPts val="0"/>
              </a:spcAft>
              <a:buClr>
                <a:srgbClr val="FFFFFF"/>
              </a:buClr>
              <a:buSzPts val="800"/>
              <a:buChar char="■"/>
              <a:defRPr/>
            </a:lvl6pPr>
            <a:lvl7pPr indent="-279400" lvl="6" marL="3200400" algn="ctr">
              <a:lnSpc>
                <a:spcPct val="120000"/>
              </a:lnSpc>
              <a:spcBef>
                <a:spcPts val="300"/>
              </a:spcBef>
              <a:spcAft>
                <a:spcPts val="0"/>
              </a:spcAft>
              <a:buClr>
                <a:srgbClr val="FFFFFF"/>
              </a:buClr>
              <a:buSzPts val="800"/>
              <a:buChar char="●"/>
              <a:defRPr/>
            </a:lvl7pPr>
            <a:lvl8pPr indent="-279400" lvl="7" marL="3657600" algn="ctr">
              <a:lnSpc>
                <a:spcPct val="120000"/>
              </a:lnSpc>
              <a:spcBef>
                <a:spcPts val="300"/>
              </a:spcBef>
              <a:spcAft>
                <a:spcPts val="0"/>
              </a:spcAft>
              <a:buClr>
                <a:srgbClr val="FFFFFF"/>
              </a:buClr>
              <a:buSzPts val="800"/>
              <a:buChar char="○"/>
              <a:defRPr/>
            </a:lvl8pPr>
            <a:lvl9pPr indent="-279400" lvl="8" marL="4114800" algn="ctr">
              <a:lnSpc>
                <a:spcPct val="120000"/>
              </a:lnSpc>
              <a:spcBef>
                <a:spcPts val="300"/>
              </a:spcBef>
              <a:spcAft>
                <a:spcPts val="0"/>
              </a:spcAft>
              <a:buClr>
                <a:srgbClr val="FFFFFF"/>
              </a:buClr>
              <a:buSzPts val="800"/>
              <a:buChar char="■"/>
              <a:defRPr/>
            </a:lvl9pPr>
          </a:lstStyle>
          <a:p/>
        </p:txBody>
      </p:sp>
      <p:sp>
        <p:nvSpPr>
          <p:cNvPr id="54" name="Google Shape;54;g2e74b6ecf25_1_395"/>
          <p:cNvSpPr txBox="1"/>
          <p:nvPr>
            <p:ph idx="12" type="sldNum"/>
          </p:nvPr>
        </p:nvSpPr>
        <p:spPr>
          <a:xfrm>
            <a:off x="4502906"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g3134fc11180_0_5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g3134fc11180_0_5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2" name="Google Shape;62;g3134fc11180_0_5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g3134fc11180_0_55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g3134fc11180_0_5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g3134fc11180_0_55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8" name="Google Shape;68;g3134fc11180_0_55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9" name="Google Shape;69;g3134fc11180_0_5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g3134fc11180_0_56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2" name="Google Shape;72;g3134fc11180_0_56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3" name="Google Shape;73;g3134fc11180_0_5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g3134fc11180_0_5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g3134fc11180_0_56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 name="Google Shape;77;g3134fc11180_0_56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g3134fc11180_0_5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g3134fc11180_0_5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g3134fc11180_0_5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g3134fc11180_0_57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4" name="Google Shape;84;g3134fc11180_0_5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g2e74b6ecf25_1_3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g2e74b6ecf25_1_3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g2e74b6ecf25_1_3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g3134fc11180_0_57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3134fc11180_0_57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8" name="Google Shape;88;g3134fc11180_0_57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9" name="Google Shape;89;g3134fc11180_0_579"/>
          <p:cNvSpPr txBox="1"/>
          <p:nvPr>
            <p:ph idx="2" type="body"/>
          </p:nvPr>
        </p:nvSpPr>
        <p:spPr>
          <a:xfrm>
            <a:off x="4572000" y="0"/>
            <a:ext cx="4572000" cy="5143500"/>
          </a:xfrm>
          <a:prstGeom prst="rect">
            <a:avLst/>
          </a:prstGeom>
          <a:noFill/>
          <a:ln>
            <a:noFill/>
          </a:ln>
          <a:effectLst>
            <a:outerShdw blurRad="57150" rotWithShape="0" algn="bl" dir="5400000" dist="19050">
              <a:srgbClr val="000000">
                <a:alpha val="48627"/>
              </a:srgbClr>
            </a:outerShdw>
          </a:effectLst>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0" name="Google Shape;90;g3134fc11180_0_5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g3134fc11180_0_58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3" name="Google Shape;93;g3134fc11180_0_5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g3134fc11180_0_58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6" name="Google Shape;96;g3134fc11180_0_58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7" name="Google Shape;97;g3134fc11180_0_5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g3134fc11180_0_5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100" name="Shape 100"/>
        <p:cNvGrpSpPr/>
        <p:nvPr/>
      </p:nvGrpSpPr>
      <p:grpSpPr>
        <a:xfrm>
          <a:off x="0" y="0"/>
          <a:ext cx="0" cy="0"/>
          <a:chOff x="0" y="0"/>
          <a:chExt cx="0" cy="0"/>
        </a:xfrm>
      </p:grpSpPr>
      <p:sp>
        <p:nvSpPr>
          <p:cNvPr id="101" name="Google Shape;101;g3134fc11180_0_594"/>
          <p:cNvSpPr txBox="1"/>
          <p:nvPr>
            <p:ph idx="1" type="body"/>
          </p:nvPr>
        </p:nvSpPr>
        <p:spPr>
          <a:xfrm>
            <a:off x="452437" y="4439643"/>
            <a:ext cx="8239200" cy="238800"/>
          </a:xfrm>
          <a:prstGeom prst="rect">
            <a:avLst/>
          </a:prstGeom>
          <a:noFill/>
          <a:ln>
            <a:noFill/>
          </a:ln>
        </p:spPr>
        <p:txBody>
          <a:bodyPr anchorCtr="0" anchor="b" bIns="17150" lIns="17150" spcFirstLastPara="1" rIns="17150" wrap="square" tIns="17150">
            <a:normAutofit/>
          </a:bodyPr>
          <a:lstStyle>
            <a:lvl1pPr indent="-228600" lvl="0" marL="457200" algn="l">
              <a:lnSpc>
                <a:spcPct val="100000"/>
              </a:lnSpc>
              <a:spcBef>
                <a:spcPts val="0"/>
              </a:spcBef>
              <a:spcAft>
                <a:spcPts val="0"/>
              </a:spcAft>
              <a:buClr>
                <a:srgbClr val="FFFFFF"/>
              </a:buClr>
              <a:buSzPts val="1400"/>
              <a:buFont typeface="Helvetica Neue"/>
              <a:buNone/>
              <a:defRPr b="1" sz="1400"/>
            </a:lvl1pPr>
            <a:lvl2pPr indent="-279400" lvl="1" marL="914400" algn="ctr">
              <a:lnSpc>
                <a:spcPct val="120000"/>
              </a:lnSpc>
              <a:spcBef>
                <a:spcPts val="300"/>
              </a:spcBef>
              <a:spcAft>
                <a:spcPts val="0"/>
              </a:spcAft>
              <a:buClr>
                <a:srgbClr val="FFFFFF"/>
              </a:buClr>
              <a:buSzPts val="800"/>
              <a:buChar char="○"/>
              <a:defRPr/>
            </a:lvl2pPr>
            <a:lvl3pPr indent="-279400" lvl="2" marL="1371600" algn="ctr">
              <a:lnSpc>
                <a:spcPct val="120000"/>
              </a:lnSpc>
              <a:spcBef>
                <a:spcPts val="300"/>
              </a:spcBef>
              <a:spcAft>
                <a:spcPts val="0"/>
              </a:spcAft>
              <a:buClr>
                <a:srgbClr val="FFFFFF"/>
              </a:buClr>
              <a:buSzPts val="800"/>
              <a:buChar char="■"/>
              <a:defRPr/>
            </a:lvl3pPr>
            <a:lvl4pPr indent="-279400" lvl="3" marL="1828800" algn="ctr">
              <a:lnSpc>
                <a:spcPct val="120000"/>
              </a:lnSpc>
              <a:spcBef>
                <a:spcPts val="300"/>
              </a:spcBef>
              <a:spcAft>
                <a:spcPts val="0"/>
              </a:spcAft>
              <a:buClr>
                <a:srgbClr val="FFFFFF"/>
              </a:buClr>
              <a:buSzPts val="800"/>
              <a:buChar char="●"/>
              <a:defRPr/>
            </a:lvl4pPr>
            <a:lvl5pPr indent="-279400" lvl="4" marL="2286000" algn="ctr">
              <a:lnSpc>
                <a:spcPct val="120000"/>
              </a:lnSpc>
              <a:spcBef>
                <a:spcPts val="300"/>
              </a:spcBef>
              <a:spcAft>
                <a:spcPts val="0"/>
              </a:spcAft>
              <a:buClr>
                <a:srgbClr val="FFFFFF"/>
              </a:buClr>
              <a:buSzPts val="800"/>
              <a:buChar char="○"/>
              <a:defRPr/>
            </a:lvl5pPr>
            <a:lvl6pPr indent="-279400" lvl="5" marL="2743200" algn="ctr">
              <a:lnSpc>
                <a:spcPct val="120000"/>
              </a:lnSpc>
              <a:spcBef>
                <a:spcPts val="300"/>
              </a:spcBef>
              <a:spcAft>
                <a:spcPts val="0"/>
              </a:spcAft>
              <a:buClr>
                <a:srgbClr val="FFFFFF"/>
              </a:buClr>
              <a:buSzPts val="800"/>
              <a:buChar char="■"/>
              <a:defRPr/>
            </a:lvl6pPr>
            <a:lvl7pPr indent="-279400" lvl="6" marL="3200400" algn="ctr">
              <a:lnSpc>
                <a:spcPct val="120000"/>
              </a:lnSpc>
              <a:spcBef>
                <a:spcPts val="300"/>
              </a:spcBef>
              <a:spcAft>
                <a:spcPts val="0"/>
              </a:spcAft>
              <a:buClr>
                <a:srgbClr val="FFFFFF"/>
              </a:buClr>
              <a:buSzPts val="800"/>
              <a:buChar char="●"/>
              <a:defRPr/>
            </a:lvl7pPr>
            <a:lvl8pPr indent="-279400" lvl="7" marL="3657600" algn="ctr">
              <a:lnSpc>
                <a:spcPct val="120000"/>
              </a:lnSpc>
              <a:spcBef>
                <a:spcPts val="300"/>
              </a:spcBef>
              <a:spcAft>
                <a:spcPts val="0"/>
              </a:spcAft>
              <a:buClr>
                <a:srgbClr val="FFFFFF"/>
              </a:buClr>
              <a:buSzPts val="800"/>
              <a:buChar char="○"/>
              <a:defRPr/>
            </a:lvl8pPr>
            <a:lvl9pPr indent="-279400" lvl="8" marL="4114800" algn="ctr">
              <a:lnSpc>
                <a:spcPct val="120000"/>
              </a:lnSpc>
              <a:spcBef>
                <a:spcPts val="300"/>
              </a:spcBef>
              <a:spcAft>
                <a:spcPts val="0"/>
              </a:spcAft>
              <a:buClr>
                <a:srgbClr val="FFFFFF"/>
              </a:buClr>
              <a:buSzPts val="800"/>
              <a:buChar char="■"/>
              <a:defRPr/>
            </a:lvl9pPr>
          </a:lstStyle>
          <a:p/>
        </p:txBody>
      </p:sp>
      <p:sp>
        <p:nvSpPr>
          <p:cNvPr id="102" name="Google Shape;102;g3134fc11180_0_594"/>
          <p:cNvSpPr txBox="1"/>
          <p:nvPr>
            <p:ph type="title"/>
          </p:nvPr>
        </p:nvSpPr>
        <p:spPr>
          <a:xfrm>
            <a:off x="452436" y="965622"/>
            <a:ext cx="8239200" cy="17430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FFFFFF"/>
              </a:buClr>
              <a:buSzPts val="4400"/>
              <a:buFont typeface="Helvetica Neue"/>
              <a:buNone/>
              <a:defRPr sz="4400"/>
            </a:lvl1pPr>
            <a:lvl2pPr lvl="1" algn="l">
              <a:lnSpc>
                <a:spcPct val="80000"/>
              </a:lnSpc>
              <a:spcBef>
                <a:spcPts val="0"/>
              </a:spcBef>
              <a:spcAft>
                <a:spcPts val="0"/>
              </a:spcAft>
              <a:buClr>
                <a:srgbClr val="FFFFFF"/>
              </a:buClr>
              <a:buSzPts val="700"/>
              <a:buNone/>
              <a:defRPr/>
            </a:lvl2pPr>
            <a:lvl3pPr lvl="2" algn="l">
              <a:lnSpc>
                <a:spcPct val="80000"/>
              </a:lnSpc>
              <a:spcBef>
                <a:spcPts val="0"/>
              </a:spcBef>
              <a:spcAft>
                <a:spcPts val="0"/>
              </a:spcAft>
              <a:buClr>
                <a:srgbClr val="FFFFFF"/>
              </a:buClr>
              <a:buSzPts val="700"/>
              <a:buNone/>
              <a:defRPr/>
            </a:lvl3pPr>
            <a:lvl4pPr lvl="3" algn="l">
              <a:lnSpc>
                <a:spcPct val="80000"/>
              </a:lnSpc>
              <a:spcBef>
                <a:spcPts val="0"/>
              </a:spcBef>
              <a:spcAft>
                <a:spcPts val="0"/>
              </a:spcAft>
              <a:buClr>
                <a:srgbClr val="FFFFFF"/>
              </a:buClr>
              <a:buSzPts val="700"/>
              <a:buNone/>
              <a:defRPr/>
            </a:lvl4pPr>
            <a:lvl5pPr lvl="4" algn="l">
              <a:lnSpc>
                <a:spcPct val="80000"/>
              </a:lnSpc>
              <a:spcBef>
                <a:spcPts val="0"/>
              </a:spcBef>
              <a:spcAft>
                <a:spcPts val="0"/>
              </a:spcAft>
              <a:buClr>
                <a:srgbClr val="FFFFFF"/>
              </a:buClr>
              <a:buSzPts val="700"/>
              <a:buNone/>
              <a:defRPr/>
            </a:lvl5pPr>
            <a:lvl6pPr lvl="5" algn="l">
              <a:lnSpc>
                <a:spcPct val="80000"/>
              </a:lnSpc>
              <a:spcBef>
                <a:spcPts val="0"/>
              </a:spcBef>
              <a:spcAft>
                <a:spcPts val="0"/>
              </a:spcAft>
              <a:buClr>
                <a:srgbClr val="FFFFFF"/>
              </a:buClr>
              <a:buSzPts val="700"/>
              <a:buNone/>
              <a:defRPr/>
            </a:lvl6pPr>
            <a:lvl7pPr lvl="6" algn="l">
              <a:lnSpc>
                <a:spcPct val="80000"/>
              </a:lnSpc>
              <a:spcBef>
                <a:spcPts val="0"/>
              </a:spcBef>
              <a:spcAft>
                <a:spcPts val="0"/>
              </a:spcAft>
              <a:buClr>
                <a:srgbClr val="FFFFFF"/>
              </a:buClr>
              <a:buSzPts val="700"/>
              <a:buNone/>
              <a:defRPr/>
            </a:lvl7pPr>
            <a:lvl8pPr lvl="7" algn="l">
              <a:lnSpc>
                <a:spcPct val="80000"/>
              </a:lnSpc>
              <a:spcBef>
                <a:spcPts val="0"/>
              </a:spcBef>
              <a:spcAft>
                <a:spcPts val="0"/>
              </a:spcAft>
              <a:buClr>
                <a:srgbClr val="FFFFFF"/>
              </a:buClr>
              <a:buSzPts val="700"/>
              <a:buNone/>
              <a:defRPr/>
            </a:lvl8pPr>
            <a:lvl9pPr lvl="8" algn="l">
              <a:lnSpc>
                <a:spcPct val="80000"/>
              </a:lnSpc>
              <a:spcBef>
                <a:spcPts val="0"/>
              </a:spcBef>
              <a:spcAft>
                <a:spcPts val="0"/>
              </a:spcAft>
              <a:buClr>
                <a:srgbClr val="FFFFFF"/>
              </a:buClr>
              <a:buSzPts val="700"/>
              <a:buNone/>
              <a:defRPr/>
            </a:lvl9pPr>
          </a:lstStyle>
          <a:p/>
        </p:txBody>
      </p:sp>
      <p:sp>
        <p:nvSpPr>
          <p:cNvPr id="103" name="Google Shape;103;g3134fc11180_0_594"/>
          <p:cNvSpPr txBox="1"/>
          <p:nvPr>
            <p:ph idx="2" type="body"/>
          </p:nvPr>
        </p:nvSpPr>
        <p:spPr>
          <a:xfrm>
            <a:off x="452438" y="2698824"/>
            <a:ext cx="8239200" cy="7143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FFFFFF"/>
              </a:buClr>
              <a:buSzPts val="2100"/>
              <a:buFont typeface="Helvetica Neue"/>
              <a:buNone/>
              <a:defRPr b="1" sz="2100"/>
            </a:lvl1pPr>
            <a:lvl2pPr indent="-228600" lvl="1" marL="914400" algn="l">
              <a:lnSpc>
                <a:spcPct val="100000"/>
              </a:lnSpc>
              <a:spcBef>
                <a:spcPts val="0"/>
              </a:spcBef>
              <a:spcAft>
                <a:spcPts val="0"/>
              </a:spcAft>
              <a:buClr>
                <a:srgbClr val="FFFFFF"/>
              </a:buClr>
              <a:buSzPts val="2100"/>
              <a:buFont typeface="Helvetica Neue"/>
              <a:buNone/>
              <a:defRPr b="1" sz="2100"/>
            </a:lvl2pPr>
            <a:lvl3pPr indent="-228600" lvl="2" marL="1371600" algn="l">
              <a:lnSpc>
                <a:spcPct val="100000"/>
              </a:lnSpc>
              <a:spcBef>
                <a:spcPts val="0"/>
              </a:spcBef>
              <a:spcAft>
                <a:spcPts val="0"/>
              </a:spcAft>
              <a:buClr>
                <a:srgbClr val="FFFFFF"/>
              </a:buClr>
              <a:buSzPts val="2100"/>
              <a:buFont typeface="Helvetica Neue"/>
              <a:buNone/>
              <a:defRPr b="1" sz="2100"/>
            </a:lvl3pPr>
            <a:lvl4pPr indent="-228600" lvl="3" marL="1828800" algn="l">
              <a:lnSpc>
                <a:spcPct val="100000"/>
              </a:lnSpc>
              <a:spcBef>
                <a:spcPts val="0"/>
              </a:spcBef>
              <a:spcAft>
                <a:spcPts val="0"/>
              </a:spcAft>
              <a:buClr>
                <a:srgbClr val="FFFFFF"/>
              </a:buClr>
              <a:buSzPts val="2100"/>
              <a:buFont typeface="Helvetica Neue"/>
              <a:buNone/>
              <a:defRPr b="1" sz="2100"/>
            </a:lvl4pPr>
            <a:lvl5pPr indent="-228600" lvl="4" marL="2286000" algn="l">
              <a:lnSpc>
                <a:spcPct val="100000"/>
              </a:lnSpc>
              <a:spcBef>
                <a:spcPts val="0"/>
              </a:spcBef>
              <a:spcAft>
                <a:spcPts val="0"/>
              </a:spcAft>
              <a:buClr>
                <a:srgbClr val="FFFFFF"/>
              </a:buClr>
              <a:buSzPts val="2100"/>
              <a:buFont typeface="Helvetica Neue"/>
              <a:buNone/>
              <a:defRPr b="1" sz="2100"/>
            </a:lvl5pPr>
            <a:lvl6pPr indent="-279400" lvl="5" marL="2743200" algn="ctr">
              <a:lnSpc>
                <a:spcPct val="120000"/>
              </a:lnSpc>
              <a:spcBef>
                <a:spcPts val="300"/>
              </a:spcBef>
              <a:spcAft>
                <a:spcPts val="0"/>
              </a:spcAft>
              <a:buClr>
                <a:srgbClr val="FFFFFF"/>
              </a:buClr>
              <a:buSzPts val="800"/>
              <a:buChar char="■"/>
              <a:defRPr/>
            </a:lvl6pPr>
            <a:lvl7pPr indent="-279400" lvl="6" marL="3200400" algn="ctr">
              <a:lnSpc>
                <a:spcPct val="120000"/>
              </a:lnSpc>
              <a:spcBef>
                <a:spcPts val="300"/>
              </a:spcBef>
              <a:spcAft>
                <a:spcPts val="0"/>
              </a:spcAft>
              <a:buClr>
                <a:srgbClr val="FFFFFF"/>
              </a:buClr>
              <a:buSzPts val="800"/>
              <a:buChar char="●"/>
              <a:defRPr/>
            </a:lvl7pPr>
            <a:lvl8pPr indent="-279400" lvl="7" marL="3657600" algn="ctr">
              <a:lnSpc>
                <a:spcPct val="120000"/>
              </a:lnSpc>
              <a:spcBef>
                <a:spcPts val="300"/>
              </a:spcBef>
              <a:spcAft>
                <a:spcPts val="0"/>
              </a:spcAft>
              <a:buClr>
                <a:srgbClr val="FFFFFF"/>
              </a:buClr>
              <a:buSzPts val="800"/>
              <a:buChar char="○"/>
              <a:defRPr/>
            </a:lvl8pPr>
            <a:lvl9pPr indent="-279400" lvl="8" marL="4114800" algn="ctr">
              <a:lnSpc>
                <a:spcPct val="120000"/>
              </a:lnSpc>
              <a:spcBef>
                <a:spcPts val="300"/>
              </a:spcBef>
              <a:spcAft>
                <a:spcPts val="0"/>
              </a:spcAft>
              <a:buClr>
                <a:srgbClr val="FFFFFF"/>
              </a:buClr>
              <a:buSzPts val="800"/>
              <a:buChar char="■"/>
              <a:defRPr/>
            </a:lvl9pPr>
          </a:lstStyle>
          <a:p/>
        </p:txBody>
      </p:sp>
      <p:sp>
        <p:nvSpPr>
          <p:cNvPr id="104" name="Google Shape;104;g3134fc11180_0_594"/>
          <p:cNvSpPr txBox="1"/>
          <p:nvPr>
            <p:ph idx="12" type="sldNum"/>
          </p:nvPr>
        </p:nvSpPr>
        <p:spPr>
          <a:xfrm>
            <a:off x="4502906"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700"/>
              <a:buFont typeface="Helvetica Neue"/>
              <a:buNone/>
              <a:defRPr b="0" i="0" sz="7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2e74b6ecf25_1_36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g2e74b6ecf25_1_3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 name="Shape 20"/>
        <p:cNvGrpSpPr/>
        <p:nvPr/>
      </p:nvGrpSpPr>
      <p:grpSpPr>
        <a:xfrm>
          <a:off x="0" y="0"/>
          <a:ext cx="0" cy="0"/>
          <a:chOff x="0" y="0"/>
          <a:chExt cx="0" cy="0"/>
        </a:xfrm>
      </p:grpSpPr>
      <p:sp>
        <p:nvSpPr>
          <p:cNvPr id="21" name="Google Shape;21;g2e74b6ecf25_1_36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 name="Google Shape;22;g2e74b6ecf25_1_36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g2e74b6ecf25_1_3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e74b6ecf25_1_3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g2e74b6ecf25_1_36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g2e74b6ecf25_1_36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g2e74b6ecf25_1_3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e74b6ecf25_1_3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g2e74b6ecf25_1_3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e74b6ecf25_1_37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g2e74b6ecf25_1_3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e74b6ecf25_1_38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2e74b6ecf25_1_38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g2e74b6ecf25_1_38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e74b6ecf25_1_380"/>
          <p:cNvSpPr txBox="1"/>
          <p:nvPr>
            <p:ph idx="2" type="body"/>
          </p:nvPr>
        </p:nvSpPr>
        <p:spPr>
          <a:xfrm>
            <a:off x="4572000" y="0"/>
            <a:ext cx="4572000" cy="5143500"/>
          </a:xfrm>
          <a:prstGeom prst="rect">
            <a:avLst/>
          </a:prstGeom>
          <a:noFill/>
          <a:ln>
            <a:noFill/>
          </a:ln>
          <a:effectLst>
            <a:outerShdw blurRad="57150" rotWithShape="0" algn="bl" dir="5400000" dist="19050">
              <a:srgbClr val="000000">
                <a:alpha val="47450"/>
              </a:srgbClr>
            </a:outerShdw>
          </a:effectLst>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g2e74b6ecf25_1_3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e74b6ecf25_1_38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g2e74b6ecf25_1_3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e74b6ecf25_1_3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2e74b6ecf25_1_3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2e74b6ecf25_1_3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g3134fc11180_0_5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 name="Google Shape;57;g3134fc11180_0_5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8" name="Google Shape;58;g3134fc11180_0_5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14.png"/><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4.pn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14.pn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7.png"/><Relationship Id="rId4" Type="http://schemas.openxmlformats.org/officeDocument/2006/relationships/image" Target="../media/image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7.png"/><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4.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4.pn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4.png"/><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17.png"/><Relationship Id="rId4" Type="http://schemas.openxmlformats.org/officeDocument/2006/relationships/image" Target="../media/image9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17.png"/><Relationship Id="rId4" Type="http://schemas.openxmlformats.org/officeDocument/2006/relationships/image" Target="../media/image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9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0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8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9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17.png"/><Relationship Id="rId4" Type="http://schemas.openxmlformats.org/officeDocument/2006/relationships/image" Target="../media/image10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17.png"/><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7.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24.png"/><Relationship Id="rId4"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7.png"/><Relationship Id="rId4" Type="http://schemas.openxmlformats.org/officeDocument/2006/relationships/image" Target="../media/image3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14.png"/><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9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0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14.png"/><Relationship Id="rId4"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0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7.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comments" Target="../comments/comment1.xml"/><Relationship Id="rId4" Type="http://schemas.openxmlformats.org/officeDocument/2006/relationships/image" Target="../media/image17.png"/><Relationship Id="rId5" Type="http://schemas.openxmlformats.org/officeDocument/2006/relationships/image" Target="../media/image118.png"/><Relationship Id="rId6" Type="http://schemas.openxmlformats.org/officeDocument/2006/relationships/image" Target="../media/image9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 Id="rId3" Type="http://schemas.openxmlformats.org/officeDocument/2006/relationships/image" Target="../media/image14.png"/><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7.png"/><Relationship Id="rId4" Type="http://schemas.openxmlformats.org/officeDocument/2006/relationships/image" Target="../media/image10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4.png"/><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14.png"/><Relationship Id="rId4" Type="http://schemas.openxmlformats.org/officeDocument/2006/relationships/hyperlink" Target="https://storage.googleapis.com/minikube/releases/latest/minikube-installer.exe" TargetMode="External"/><Relationship Id="rId5"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0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1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01.png"/><Relationship Id="rId6" Type="http://schemas.openxmlformats.org/officeDocument/2006/relationships/image" Target="../media/image10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17.png"/><Relationship Id="rId4" Type="http://schemas.openxmlformats.org/officeDocument/2006/relationships/image" Target="../media/image10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 Id="rId3" Type="http://schemas.openxmlformats.org/officeDocument/2006/relationships/image" Target="../media/image14.png"/><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7.png"/><Relationship Id="rId4" Type="http://schemas.openxmlformats.org/officeDocument/2006/relationships/image" Target="../media/image31.png"/></Relationships>
</file>

<file path=ppt/slides/_rels/slide144.xml.rels><?xml version="1.0" encoding="UTF-8" standalone="yes"?><Relationships xmlns="http://schemas.openxmlformats.org/package/2006/relationships"><Relationship Id="rId20" Type="http://schemas.openxmlformats.org/officeDocument/2006/relationships/image" Target="../media/image140.png"/><Relationship Id="rId22" Type="http://schemas.openxmlformats.org/officeDocument/2006/relationships/image" Target="../media/image122.png"/><Relationship Id="rId21" Type="http://schemas.openxmlformats.org/officeDocument/2006/relationships/image" Target="../media/image142.png"/><Relationship Id="rId24" Type="http://schemas.openxmlformats.org/officeDocument/2006/relationships/image" Target="../media/image143.png"/><Relationship Id="rId23" Type="http://schemas.openxmlformats.org/officeDocument/2006/relationships/image" Target="../media/image136.png"/><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62.png"/><Relationship Id="rId4" Type="http://schemas.openxmlformats.org/officeDocument/2006/relationships/image" Target="../media/image135.png"/><Relationship Id="rId9" Type="http://schemas.openxmlformats.org/officeDocument/2006/relationships/image" Target="../media/image131.png"/><Relationship Id="rId26" Type="http://schemas.openxmlformats.org/officeDocument/2006/relationships/image" Target="../media/image129.png"/><Relationship Id="rId25" Type="http://schemas.openxmlformats.org/officeDocument/2006/relationships/image" Target="../media/image132.png"/><Relationship Id="rId28" Type="http://schemas.openxmlformats.org/officeDocument/2006/relationships/image" Target="../media/image134.png"/><Relationship Id="rId27" Type="http://schemas.openxmlformats.org/officeDocument/2006/relationships/image" Target="../media/image141.png"/><Relationship Id="rId5" Type="http://schemas.openxmlformats.org/officeDocument/2006/relationships/image" Target="../media/image113.png"/><Relationship Id="rId6" Type="http://schemas.openxmlformats.org/officeDocument/2006/relationships/image" Target="../media/image115.png"/><Relationship Id="rId29" Type="http://schemas.openxmlformats.org/officeDocument/2006/relationships/image" Target="../media/image128.png"/><Relationship Id="rId7" Type="http://schemas.openxmlformats.org/officeDocument/2006/relationships/image" Target="../media/image114.png"/><Relationship Id="rId8" Type="http://schemas.openxmlformats.org/officeDocument/2006/relationships/image" Target="../media/image124.png"/><Relationship Id="rId31" Type="http://schemas.openxmlformats.org/officeDocument/2006/relationships/image" Target="../media/image138.png"/><Relationship Id="rId30" Type="http://schemas.openxmlformats.org/officeDocument/2006/relationships/image" Target="../media/image144.png"/><Relationship Id="rId11" Type="http://schemas.openxmlformats.org/officeDocument/2006/relationships/image" Target="../media/image121.png"/><Relationship Id="rId33" Type="http://schemas.openxmlformats.org/officeDocument/2006/relationships/image" Target="../media/image4.png"/><Relationship Id="rId10" Type="http://schemas.openxmlformats.org/officeDocument/2006/relationships/image" Target="../media/image125.png"/><Relationship Id="rId32" Type="http://schemas.openxmlformats.org/officeDocument/2006/relationships/image" Target="../media/image139.png"/><Relationship Id="rId13" Type="http://schemas.openxmlformats.org/officeDocument/2006/relationships/image" Target="../media/image137.png"/><Relationship Id="rId12" Type="http://schemas.openxmlformats.org/officeDocument/2006/relationships/image" Target="../media/image126.png"/><Relationship Id="rId15" Type="http://schemas.openxmlformats.org/officeDocument/2006/relationships/image" Target="../media/image120.png"/><Relationship Id="rId14" Type="http://schemas.openxmlformats.org/officeDocument/2006/relationships/image" Target="../media/image111.png"/><Relationship Id="rId17" Type="http://schemas.openxmlformats.org/officeDocument/2006/relationships/image" Target="../media/image117.png"/><Relationship Id="rId16" Type="http://schemas.openxmlformats.org/officeDocument/2006/relationships/image" Target="../media/image119.png"/><Relationship Id="rId19" Type="http://schemas.openxmlformats.org/officeDocument/2006/relationships/image" Target="../media/image130.png"/><Relationship Id="rId18" Type="http://schemas.openxmlformats.org/officeDocument/2006/relationships/image" Target="../media/image12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39.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39.pn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6.jp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8.png"/><Relationship Id="rId6"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72.png"/><Relationship Id="rId6"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3.png"/><Relationship Id="rId6"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5.png"/><Relationship Id="rId6"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68.png"/><Relationship Id="rId5"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4.png"/><Relationship Id="rId6"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4.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7.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2.png"/><Relationship Id="rId4" Type="http://schemas.openxmlformats.org/officeDocument/2006/relationships/image" Target="../media/image68.png"/><Relationship Id="rId5"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7.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7.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4.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7.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4.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1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9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7.png"/><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4.png"/><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4.png"/><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7.png"/><Relationship Id="rId4"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7.png"/><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24.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7.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24.png"/><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6.pn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6.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4.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7.png"/><Relationship Id="rId4" Type="http://schemas.openxmlformats.org/officeDocument/2006/relationships/image" Target="../media/image3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4.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e74b6ecf25_1_20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10" name="Google Shape;110;g2e74b6ecf25_1_20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11" name="Google Shape;111;g2e74b6ecf25_1_200"/>
          <p:cNvPicPr preferRelativeResize="0"/>
          <p:nvPr/>
        </p:nvPicPr>
        <p:blipFill rotWithShape="1">
          <a:blip r:embed="rId3">
            <a:alphaModFix/>
          </a:blip>
          <a:srcRect b="0" l="0" r="0" t="0"/>
          <a:stretch/>
        </p:blipFill>
        <p:spPr>
          <a:xfrm>
            <a:off x="0" y="0"/>
            <a:ext cx="9295549" cy="5228749"/>
          </a:xfrm>
          <a:prstGeom prst="rect">
            <a:avLst/>
          </a:prstGeom>
          <a:noFill/>
          <a:ln>
            <a:noFill/>
          </a:ln>
        </p:spPr>
      </p:pic>
      <p:sp>
        <p:nvSpPr>
          <p:cNvPr id="112" name="Google Shape;112;g2e74b6ecf25_1_200"/>
          <p:cNvSpPr txBox="1"/>
          <p:nvPr/>
        </p:nvSpPr>
        <p:spPr>
          <a:xfrm>
            <a:off x="1000350" y="2330250"/>
            <a:ext cx="7224600" cy="58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n" sz="3400" u="none" cap="none" strike="noStrike">
                <a:solidFill>
                  <a:srgbClr val="FFFFFF"/>
                </a:solidFill>
                <a:latin typeface="Montserrat"/>
                <a:ea typeface="Montserrat"/>
                <a:cs typeface="Montserrat"/>
                <a:sym typeface="Montserrat"/>
              </a:rPr>
              <a:t>Schulung: “Kubernetes Einführung”</a:t>
            </a:r>
            <a:endParaRPr b="0" i="0" sz="3400" u="none" cap="none" strike="noStrike">
              <a:solidFill>
                <a:srgbClr val="FFFFFF"/>
              </a:solidFill>
              <a:latin typeface="Montserrat"/>
              <a:ea typeface="Montserrat"/>
              <a:cs typeface="Montserrat"/>
              <a:sym typeface="Montserrat"/>
            </a:endParaRPr>
          </a:p>
        </p:txBody>
      </p:sp>
      <p:sp>
        <p:nvSpPr>
          <p:cNvPr id="113" name="Google Shape;113;g2e74b6ecf25_1_200"/>
          <p:cNvSpPr txBox="1"/>
          <p:nvPr/>
        </p:nvSpPr>
        <p:spPr>
          <a:xfrm>
            <a:off x="6180725" y="3450675"/>
            <a:ext cx="20442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1" i="0" lang="en" sz="1500" u="none" cap="none" strike="noStrike">
                <a:solidFill>
                  <a:srgbClr val="F3F3F3"/>
                </a:solidFill>
                <a:latin typeface="Montserrat"/>
                <a:ea typeface="Montserrat"/>
                <a:cs typeface="Montserrat"/>
                <a:sym typeface="Montserrat"/>
              </a:rPr>
              <a:t>Tag 1/3</a:t>
            </a:r>
            <a:endParaRPr b="1" i="0" sz="400" u="none" cap="none" strike="noStrike">
              <a:solidFill>
                <a:srgbClr val="F3F3F3"/>
              </a:solidFill>
              <a:latin typeface="Montserrat"/>
              <a:ea typeface="Montserrat"/>
              <a:cs typeface="Montserrat"/>
              <a:sym typeface="Montserrat"/>
            </a:endParaRPr>
          </a:p>
        </p:txBody>
      </p:sp>
      <p:sp>
        <p:nvSpPr>
          <p:cNvPr id="114" name="Google Shape;114;g2e74b6ecf25_1_2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5" name="Google Shape;115;g2e74b6ecf25_1_200"/>
          <p:cNvSpPr txBox="1"/>
          <p:nvPr/>
        </p:nvSpPr>
        <p:spPr>
          <a:xfrm>
            <a:off x="1000350" y="1949250"/>
            <a:ext cx="7224600" cy="58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200"/>
              <a:buFont typeface="Arial"/>
              <a:buNone/>
            </a:pPr>
            <a:r>
              <a:rPr b="0" i="0" lang="en" sz="2600" u="none" cap="none" strike="noStrike">
                <a:solidFill>
                  <a:srgbClr val="FFFFFF"/>
                </a:solidFill>
                <a:latin typeface="Montserrat"/>
                <a:ea typeface="Montserrat"/>
                <a:cs typeface="Montserrat"/>
                <a:sym typeface="Montserrat"/>
              </a:rPr>
              <a:t>willkommen bei kodschul.com</a:t>
            </a:r>
            <a:endParaRPr b="0" i="0" sz="2600" u="none" cap="none" strike="noStrike">
              <a:solidFill>
                <a:srgbClr val="FFFFFF"/>
              </a:solidFill>
              <a:latin typeface="Montserrat"/>
              <a:ea typeface="Montserrat"/>
              <a:cs typeface="Montserrat"/>
              <a:sym typeface="Montserrat"/>
            </a:endParaRPr>
          </a:p>
        </p:txBody>
      </p:sp>
      <p:pic>
        <p:nvPicPr>
          <p:cNvPr id="116" name="Google Shape;116;g2e74b6ecf25_1_200"/>
          <p:cNvPicPr preferRelativeResize="0"/>
          <p:nvPr/>
        </p:nvPicPr>
        <p:blipFill rotWithShape="1">
          <a:blip r:embed="rId4">
            <a:alphaModFix/>
          </a:blip>
          <a:srcRect b="0" l="0" r="0" t="0"/>
          <a:stretch/>
        </p:blipFill>
        <p:spPr>
          <a:xfrm>
            <a:off x="311688" y="259938"/>
            <a:ext cx="15906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g3b114ff65f3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88" name="Google Shape;188;g3b114ff65f3_0_41"/>
          <p:cNvPicPr preferRelativeResize="0"/>
          <p:nvPr/>
        </p:nvPicPr>
        <p:blipFill rotWithShape="1">
          <a:blip r:embed="rId4">
            <a:alphaModFix/>
          </a:blip>
          <a:srcRect b="0" l="0" r="0" t="0"/>
          <a:stretch/>
        </p:blipFill>
        <p:spPr>
          <a:xfrm>
            <a:off x="247375" y="304800"/>
            <a:ext cx="8649262" cy="435841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3" name="Shape 1143"/>
        <p:cNvGrpSpPr/>
        <p:nvPr/>
      </p:nvGrpSpPr>
      <p:grpSpPr>
        <a:xfrm>
          <a:off x="0" y="0"/>
          <a:ext cx="0" cy="0"/>
          <a:chOff x="0" y="0"/>
          <a:chExt cx="0" cy="0"/>
        </a:xfrm>
      </p:grpSpPr>
      <p:sp>
        <p:nvSpPr>
          <p:cNvPr id="1144" name="Google Shape;1144;g3134fc11180_0_656"/>
          <p:cNvSpPr txBox="1"/>
          <p:nvPr/>
        </p:nvSpPr>
        <p:spPr>
          <a:xfrm>
            <a:off x="902425" y="1730550"/>
            <a:ext cx="83241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Konfigurationsdaten und sensible Informationen an Pods übergeben. </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ConfigMaps speichern allgemeine Konfigurationen</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Secrets vorgesehen  für vertrauliche Daten </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Beispiel: Eine ConfigMap zur Speicherung von Umgebungsvariablen, wie API-URLs.</a:t>
            </a:r>
            <a:endParaRPr b="0" i="0" sz="1200" u="none" cap="none" strike="noStrike">
              <a:solidFill>
                <a:schemeClr val="lt1"/>
              </a:solidFill>
              <a:latin typeface="Montserrat"/>
              <a:ea typeface="Montserrat"/>
              <a:cs typeface="Montserrat"/>
              <a:sym typeface="Montserrat"/>
            </a:endParaRPr>
          </a:p>
        </p:txBody>
      </p:sp>
      <p:sp>
        <p:nvSpPr>
          <p:cNvPr id="1145" name="Google Shape;1145;g3134fc11180_0_656"/>
          <p:cNvSpPr txBox="1"/>
          <p:nvPr/>
        </p:nvSpPr>
        <p:spPr>
          <a:xfrm>
            <a:off x="1517850" y="848825"/>
            <a:ext cx="63618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Konfigurationsverwaltung in der Orchestrierung</a:t>
            </a:r>
            <a:endParaRPr b="1" i="0" sz="1800" u="none" cap="none" strike="noStrike">
              <a:solidFill>
                <a:srgbClr val="6EC5F7"/>
              </a:solidFill>
              <a:latin typeface="Montserrat"/>
              <a:ea typeface="Montserrat"/>
              <a:cs typeface="Montserrat"/>
              <a:sym typeface="Montserrat"/>
            </a:endParaRPr>
          </a:p>
        </p:txBody>
      </p:sp>
      <p:pic>
        <p:nvPicPr>
          <p:cNvPr id="1146" name="Google Shape;1146;g3134fc11180_0_656"/>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0" name="Shape 1150"/>
        <p:cNvGrpSpPr/>
        <p:nvPr/>
      </p:nvGrpSpPr>
      <p:grpSpPr>
        <a:xfrm>
          <a:off x="0" y="0"/>
          <a:ext cx="0" cy="0"/>
          <a:chOff x="0" y="0"/>
          <a:chExt cx="0" cy="0"/>
        </a:xfrm>
      </p:grpSpPr>
      <p:sp>
        <p:nvSpPr>
          <p:cNvPr id="1151" name="Google Shape;1151;g3134fc11180_0_713"/>
          <p:cNvSpPr txBox="1"/>
          <p:nvPr/>
        </p:nvSpPr>
        <p:spPr>
          <a:xfrm>
            <a:off x="1048900" y="1632000"/>
            <a:ext cx="7150200" cy="1734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Verwaltet die Bereitstellung und Skalierung einer Gruppe von Pods.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Ermöglicht die Durchführung von Rollouts und Rollbacks und stellt sicher, dass die gewünschte Anzahl an Pods verfügbar ist.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Beispiel: Ein Deployment, das 3 Replikate eines Webservers bereitstellt und bei Änderungen automatisch die neuen Versionen der Pods ausrollt.</a:t>
            </a:r>
            <a:endParaRPr b="0" i="0" sz="1200" u="none" cap="none" strike="noStrike">
              <a:solidFill>
                <a:schemeClr val="lt1"/>
              </a:solidFill>
              <a:latin typeface="Montserrat"/>
              <a:ea typeface="Montserrat"/>
              <a:cs typeface="Montserrat"/>
              <a:sym typeface="Montserrat"/>
            </a:endParaRPr>
          </a:p>
        </p:txBody>
      </p:sp>
      <p:sp>
        <p:nvSpPr>
          <p:cNvPr id="1152" name="Google Shape;1152;g3134fc11180_0_713"/>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Automatisierte Bereitstellung von Anwendungen</a:t>
            </a:r>
            <a:endParaRPr b="1" i="0" sz="1800" u="none" cap="none" strike="noStrike">
              <a:solidFill>
                <a:srgbClr val="6EC5F7"/>
              </a:solidFill>
              <a:latin typeface="Montserrat"/>
              <a:ea typeface="Montserrat"/>
              <a:cs typeface="Montserrat"/>
              <a:sym typeface="Montserrat"/>
            </a:endParaRPr>
          </a:p>
        </p:txBody>
      </p:sp>
      <p:pic>
        <p:nvPicPr>
          <p:cNvPr id="1153" name="Google Shape;1153;g3134fc11180_0_713"/>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7" name="Shape 1157"/>
        <p:cNvGrpSpPr/>
        <p:nvPr/>
      </p:nvGrpSpPr>
      <p:grpSpPr>
        <a:xfrm>
          <a:off x="0" y="0"/>
          <a:ext cx="0" cy="0"/>
          <a:chOff x="0" y="0"/>
          <a:chExt cx="0" cy="0"/>
        </a:xfrm>
      </p:grpSpPr>
      <p:sp>
        <p:nvSpPr>
          <p:cNvPr id="1158" name="Google Shape;1158;g3134fc11180_0_779"/>
          <p:cNvSpPr txBox="1"/>
          <p:nvPr/>
        </p:nvSpPr>
        <p:spPr>
          <a:xfrm>
            <a:off x="1048900" y="1632000"/>
            <a:ext cx="7143300" cy="774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Isolation:</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Sicherstellung, dass Container voneinander isoliert sind.</a:t>
            </a:r>
            <a:endParaRPr b="0" i="0" sz="1200" u="none" cap="none" strike="noStrike">
              <a:solidFill>
                <a:schemeClr val="lt1"/>
              </a:solidFill>
              <a:latin typeface="Montserrat"/>
              <a:ea typeface="Montserrat"/>
              <a:cs typeface="Montserrat"/>
              <a:sym typeface="Montserrat"/>
            </a:endParaRPr>
          </a:p>
        </p:txBody>
      </p:sp>
      <p:sp>
        <p:nvSpPr>
          <p:cNvPr id="1159" name="Google Shape;1159;g3134fc11180_0_779"/>
          <p:cNvSpPr txBox="1"/>
          <p:nvPr/>
        </p:nvSpPr>
        <p:spPr>
          <a:xfrm>
            <a:off x="1080275" y="848825"/>
            <a:ext cx="62679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Sicherheit in der Container-Orchestrierung</a:t>
            </a:r>
            <a:endParaRPr b="1" i="0" sz="1800" u="none" cap="none" strike="noStrike">
              <a:solidFill>
                <a:srgbClr val="6EC5F7"/>
              </a:solidFill>
              <a:latin typeface="Montserrat"/>
              <a:ea typeface="Montserrat"/>
              <a:cs typeface="Montserrat"/>
              <a:sym typeface="Montserrat"/>
            </a:endParaRPr>
          </a:p>
        </p:txBody>
      </p:sp>
      <p:pic>
        <p:nvPicPr>
          <p:cNvPr id="1160" name="Google Shape;1160;g3134fc11180_0_779"/>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1161" name="Google Shape;1161;g3134fc11180_0_779"/>
          <p:cNvSpPr txBox="1"/>
          <p:nvPr/>
        </p:nvSpPr>
        <p:spPr>
          <a:xfrm>
            <a:off x="1102045" y="2960700"/>
            <a:ext cx="71433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Autorisierung und Authentifizierung:</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Kontrolle über den Zugriff auf Ressourcen und die Authentifizierung von Benutzern.</a:t>
            </a:r>
            <a:endParaRPr b="0" i="0" sz="12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pic>
        <p:nvPicPr>
          <p:cNvPr id="1166" name="Google Shape;1166;g3134fc11180_0_836"/>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1167" name="Google Shape;1167;g3134fc11180_0_836"/>
          <p:cNvSpPr txBox="1"/>
          <p:nvPr/>
        </p:nvSpPr>
        <p:spPr>
          <a:xfrm>
            <a:off x="2184150" y="3140600"/>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Lab 3: Architektur und Hauptkomponenten von Kubernetes</a:t>
            </a:r>
            <a:endParaRPr b="1" i="0" sz="2400" u="none" cap="none" strike="noStrike">
              <a:solidFill>
                <a:schemeClr val="lt1"/>
              </a:solidFill>
              <a:latin typeface="Montserrat"/>
              <a:ea typeface="Montserrat"/>
              <a:cs typeface="Montserrat"/>
              <a:sym typeface="Montserrat"/>
            </a:endParaRPr>
          </a:p>
        </p:txBody>
      </p:sp>
      <p:sp>
        <p:nvSpPr>
          <p:cNvPr id="1168" name="Google Shape;1168;g3134fc11180_0_8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169" name="Google Shape;1169;g3134fc11180_0_836"/>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pic>
        <p:nvPicPr>
          <p:cNvPr id="1174" name="Google Shape;1174;g3134fc11180_0_844"/>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1175" name="Google Shape;1175;g3134fc11180_0_844"/>
          <p:cNvPicPr preferRelativeResize="0"/>
          <p:nvPr/>
        </p:nvPicPr>
        <p:blipFill rotWithShape="1">
          <a:blip r:embed="rId4">
            <a:alphaModFix/>
          </a:blip>
          <a:srcRect b="0" l="0" r="0" t="0"/>
          <a:stretch/>
        </p:blipFill>
        <p:spPr>
          <a:xfrm>
            <a:off x="770825" y="1260125"/>
            <a:ext cx="7602351" cy="3552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9" name="Shape 1179"/>
        <p:cNvGrpSpPr/>
        <p:nvPr/>
      </p:nvGrpSpPr>
      <p:grpSpPr>
        <a:xfrm>
          <a:off x="0" y="0"/>
          <a:ext cx="0" cy="0"/>
          <a:chOff x="0" y="0"/>
          <a:chExt cx="0" cy="0"/>
        </a:xfrm>
      </p:grpSpPr>
      <p:sp>
        <p:nvSpPr>
          <p:cNvPr id="1180" name="Google Shape;1180;g3134fc11180_0_903"/>
          <p:cNvSpPr txBox="1"/>
          <p:nvPr/>
        </p:nvSpPr>
        <p:spPr>
          <a:xfrm>
            <a:off x="1048900" y="1632000"/>
            <a:ext cx="7150200" cy="1734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Aufgaben des Master-Nodes</a:t>
            </a:r>
            <a:endParaRPr b="1"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Verwaltet die Cluster-Konfiguration und orchestriert die Verteilung der Arbeitslast auf die Worker-Nodes.</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Besteht aus mehreren wichtigen Prozessen, die sicherstellen, dass die Anwendungen korrekt verteilt und überwacht werden.</a:t>
            </a:r>
            <a:endParaRPr b="0" i="0" sz="1200" u="none" cap="none" strike="noStrike">
              <a:solidFill>
                <a:schemeClr val="lt1"/>
              </a:solidFill>
              <a:latin typeface="Montserrat"/>
              <a:ea typeface="Montserrat"/>
              <a:cs typeface="Montserrat"/>
              <a:sym typeface="Montserrat"/>
            </a:endParaRPr>
          </a:p>
        </p:txBody>
      </p:sp>
      <p:sp>
        <p:nvSpPr>
          <p:cNvPr id="1181" name="Google Shape;1181;g3134fc11180_0_903"/>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Master-Node – Zentrale Steuerungseinheit</a:t>
            </a:r>
            <a:endParaRPr b="1" i="0" sz="1800" u="none" cap="none" strike="noStrike">
              <a:solidFill>
                <a:srgbClr val="6EC5F7"/>
              </a:solidFill>
              <a:latin typeface="Montserrat"/>
              <a:ea typeface="Montserrat"/>
              <a:cs typeface="Montserrat"/>
              <a:sym typeface="Montserrat"/>
            </a:endParaRPr>
          </a:p>
        </p:txBody>
      </p:sp>
      <p:pic>
        <p:nvPicPr>
          <p:cNvPr id="1182" name="Google Shape;1182;g3134fc11180_0_903"/>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6" name="Shape 1186"/>
        <p:cNvGrpSpPr/>
        <p:nvPr/>
      </p:nvGrpSpPr>
      <p:grpSpPr>
        <a:xfrm>
          <a:off x="0" y="0"/>
          <a:ext cx="0" cy="0"/>
          <a:chOff x="0" y="0"/>
          <a:chExt cx="0" cy="0"/>
        </a:xfrm>
      </p:grpSpPr>
      <p:sp>
        <p:nvSpPr>
          <p:cNvPr id="1187" name="Google Shape;1187;g3134fc11180_0_911"/>
          <p:cNvSpPr txBox="1"/>
          <p:nvPr/>
        </p:nvSpPr>
        <p:spPr>
          <a:xfrm>
            <a:off x="1048900" y="1632000"/>
            <a:ext cx="7150200" cy="1328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Kommunikation zwischen Nodes</a:t>
            </a:r>
            <a:endParaRPr b="1"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Master-Node ist über ein virtuelles Netzwerk mit den Worker-Nodes verbunden, was eine reibungslose Kommunikation im gesamten Cluster sicherstellt. </a:t>
            </a:r>
            <a:endParaRPr b="0" i="0" sz="1200" u="none" cap="none" strike="noStrike">
              <a:solidFill>
                <a:schemeClr val="lt1"/>
              </a:solidFill>
              <a:latin typeface="Montserrat"/>
              <a:ea typeface="Montserrat"/>
              <a:cs typeface="Montserrat"/>
              <a:sym typeface="Montserrat"/>
            </a:endParaRPr>
          </a:p>
        </p:txBody>
      </p:sp>
      <p:sp>
        <p:nvSpPr>
          <p:cNvPr id="1188" name="Google Shape;1188;g3134fc11180_0_911"/>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Master-Node – Zentrale Steuerungseinheit</a:t>
            </a:r>
            <a:endParaRPr b="1" i="0" sz="1800" u="none" cap="none" strike="noStrike">
              <a:solidFill>
                <a:srgbClr val="6EC5F7"/>
              </a:solidFill>
              <a:latin typeface="Montserrat"/>
              <a:ea typeface="Montserrat"/>
              <a:cs typeface="Montserrat"/>
              <a:sym typeface="Montserrat"/>
            </a:endParaRPr>
          </a:p>
        </p:txBody>
      </p:sp>
      <p:pic>
        <p:nvPicPr>
          <p:cNvPr id="1189" name="Google Shape;1189;g3134fc11180_0_911"/>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3" name="Shape 1193"/>
        <p:cNvGrpSpPr/>
        <p:nvPr/>
      </p:nvGrpSpPr>
      <p:grpSpPr>
        <a:xfrm>
          <a:off x="0" y="0"/>
          <a:ext cx="0" cy="0"/>
          <a:chOff x="0" y="0"/>
          <a:chExt cx="0" cy="0"/>
        </a:xfrm>
      </p:grpSpPr>
      <p:sp>
        <p:nvSpPr>
          <p:cNvPr id="1194" name="Google Shape;1194;g3134fc11180_0_918"/>
          <p:cNvSpPr txBox="1"/>
          <p:nvPr/>
        </p:nvSpPr>
        <p:spPr>
          <a:xfrm>
            <a:off x="1048900" y="1632000"/>
            <a:ext cx="7150200" cy="2267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Aufgaben der Worker-Nodes</a:t>
            </a:r>
            <a:endParaRPr b="1"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Die Worker-Nodes führen die Container aus, die die eigentlichen Anwendungsprozesse darstellen.</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Jeder Worker-Node läuft mit einem kubelet-Prozess</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Verwaltet die Containerlaufzeitumgebung (z. B. Docker, containerd)</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Stellt sicher dass die Anwendungscontainer wie gewünscht laufen.</a:t>
            </a:r>
            <a:endParaRPr b="0" i="0" sz="1200" u="none" cap="none" strike="noStrike">
              <a:solidFill>
                <a:schemeClr val="lt1"/>
              </a:solidFill>
              <a:latin typeface="Montserrat"/>
              <a:ea typeface="Montserrat"/>
              <a:cs typeface="Montserrat"/>
              <a:sym typeface="Montserrat"/>
            </a:endParaRPr>
          </a:p>
        </p:txBody>
      </p:sp>
      <p:sp>
        <p:nvSpPr>
          <p:cNvPr id="1195" name="Google Shape;1195;g3134fc11180_0_918"/>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Worker-Nodes – Die Arbeitsknoten</a:t>
            </a:r>
            <a:endParaRPr b="1" i="0" sz="1800" u="none" cap="none" strike="noStrike">
              <a:solidFill>
                <a:srgbClr val="6EC5F7"/>
              </a:solidFill>
              <a:latin typeface="Montserrat"/>
              <a:ea typeface="Montserrat"/>
              <a:cs typeface="Montserrat"/>
              <a:sym typeface="Montserrat"/>
            </a:endParaRPr>
          </a:p>
        </p:txBody>
      </p:sp>
      <p:pic>
        <p:nvPicPr>
          <p:cNvPr id="1196" name="Google Shape;1196;g3134fc11180_0_918"/>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g3134fc11180_0_9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1202" name="Google Shape;1202;g3134fc11180_0_927"/>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1203" name="Google Shape;1203;g3134fc11180_0_927"/>
          <p:cNvPicPr preferRelativeResize="0"/>
          <p:nvPr/>
        </p:nvPicPr>
        <p:blipFill rotWithShape="1">
          <a:blip r:embed="rId4">
            <a:alphaModFix/>
          </a:blip>
          <a:srcRect b="0" l="0" r="0" t="0"/>
          <a:stretch/>
        </p:blipFill>
        <p:spPr>
          <a:xfrm>
            <a:off x="2796576" y="817375"/>
            <a:ext cx="3550849" cy="35087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7" name="Shape 1207"/>
        <p:cNvGrpSpPr/>
        <p:nvPr/>
      </p:nvGrpSpPr>
      <p:grpSpPr>
        <a:xfrm>
          <a:off x="0" y="0"/>
          <a:ext cx="0" cy="0"/>
          <a:chOff x="0" y="0"/>
          <a:chExt cx="0" cy="0"/>
        </a:xfrm>
      </p:grpSpPr>
      <p:sp>
        <p:nvSpPr>
          <p:cNvPr id="1208" name="Google Shape;1208;g3134fc11180_0_983"/>
          <p:cNvSpPr txBox="1"/>
          <p:nvPr/>
        </p:nvSpPr>
        <p:spPr>
          <a:xfrm>
            <a:off x="1048900" y="1632000"/>
            <a:ext cx="7150200" cy="1862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Kommuniziert mit dem Master-Node</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Überprüft kontinuierlich, ob die richtigen Container auf der Node ausgeführt werden.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Es stellt sicher, dass der Zustand der Pods auf der Node dem gewünschten Zustand entspricht.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Wenn ein Container abstürzt, versucht das kubelet, diesen neu zu starten.</a:t>
            </a:r>
            <a:endParaRPr b="0" i="0" sz="1200" u="none" cap="none" strike="noStrike">
              <a:solidFill>
                <a:schemeClr val="lt1"/>
              </a:solidFill>
              <a:latin typeface="Montserrat"/>
              <a:ea typeface="Montserrat"/>
              <a:cs typeface="Montserrat"/>
              <a:sym typeface="Montserrat"/>
            </a:endParaRPr>
          </a:p>
        </p:txBody>
      </p:sp>
      <p:sp>
        <p:nvSpPr>
          <p:cNvPr id="1209" name="Google Shape;1209;g3134fc11180_0_983"/>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kubelet – Verwaltung und Überwachung der Pods</a:t>
            </a:r>
            <a:endParaRPr b="1" i="0" sz="1800" u="none" cap="none" strike="noStrike">
              <a:solidFill>
                <a:srgbClr val="6EC5F7"/>
              </a:solidFill>
              <a:latin typeface="Montserrat"/>
              <a:ea typeface="Montserrat"/>
              <a:cs typeface="Montserrat"/>
              <a:sym typeface="Montserrat"/>
            </a:endParaRPr>
          </a:p>
        </p:txBody>
      </p:sp>
      <p:pic>
        <p:nvPicPr>
          <p:cNvPr id="1210" name="Google Shape;1210;g3134fc11180_0_983"/>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211" name="Google Shape;1211;g3134fc11180_0_983"/>
          <p:cNvPicPr preferRelativeResize="0"/>
          <p:nvPr/>
        </p:nvPicPr>
        <p:blipFill rotWithShape="1">
          <a:blip r:embed="rId5">
            <a:alphaModFix/>
          </a:blip>
          <a:srcRect b="0" l="0" r="0" t="0"/>
          <a:stretch/>
        </p:blipFill>
        <p:spPr>
          <a:xfrm>
            <a:off x="7378800" y="526663"/>
            <a:ext cx="1333500" cy="111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g3b114ff65f3_0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94" name="Google Shape;194;g3b114ff65f3_0_46"/>
          <p:cNvPicPr preferRelativeResize="0"/>
          <p:nvPr/>
        </p:nvPicPr>
        <p:blipFill rotWithShape="1">
          <a:blip r:embed="rId4">
            <a:alphaModFix/>
          </a:blip>
          <a:srcRect b="0" l="0" r="0" t="0"/>
          <a:stretch/>
        </p:blipFill>
        <p:spPr>
          <a:xfrm>
            <a:off x="3177312" y="152400"/>
            <a:ext cx="2789368" cy="4838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5" name="Shape 1215"/>
        <p:cNvGrpSpPr/>
        <p:nvPr/>
      </p:nvGrpSpPr>
      <p:grpSpPr>
        <a:xfrm>
          <a:off x="0" y="0"/>
          <a:ext cx="0" cy="0"/>
          <a:chOff x="0" y="0"/>
          <a:chExt cx="0" cy="0"/>
        </a:xfrm>
      </p:grpSpPr>
      <p:sp>
        <p:nvSpPr>
          <p:cNvPr id="1216" name="Google Shape;1216;g3134fc11180_0_1055"/>
          <p:cNvSpPr txBox="1"/>
          <p:nvPr/>
        </p:nvSpPr>
        <p:spPr>
          <a:xfrm>
            <a:off x="1048900" y="1632000"/>
            <a:ext cx="7150200" cy="1457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kube-proxy setzt Netzwerkregeln auf jeder Node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Steuert die Kommunikation zwischen den Pods und Services im Cluster.</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Er sorgt dafür, dass Anfragen an einen bestimmten Service an einen der verfügbaren Pods dieses Services weitergeleitet werden.</a:t>
            </a:r>
            <a:endParaRPr b="0" i="0" sz="1200" u="none" cap="none" strike="noStrike">
              <a:solidFill>
                <a:schemeClr val="lt1"/>
              </a:solidFill>
              <a:latin typeface="Montserrat"/>
              <a:ea typeface="Montserrat"/>
              <a:cs typeface="Montserrat"/>
              <a:sym typeface="Montserrat"/>
            </a:endParaRPr>
          </a:p>
        </p:txBody>
      </p:sp>
      <p:sp>
        <p:nvSpPr>
          <p:cNvPr id="1217" name="Google Shape;1217;g3134fc11180_0_1055"/>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kube-proxy – Netzwerksteuerung</a:t>
            </a:r>
            <a:endParaRPr b="1" i="0" sz="1800" u="none" cap="none" strike="noStrike">
              <a:solidFill>
                <a:srgbClr val="6EC5F7"/>
              </a:solidFill>
              <a:latin typeface="Montserrat"/>
              <a:ea typeface="Montserrat"/>
              <a:cs typeface="Montserrat"/>
              <a:sym typeface="Montserrat"/>
            </a:endParaRPr>
          </a:p>
        </p:txBody>
      </p:sp>
      <p:pic>
        <p:nvPicPr>
          <p:cNvPr id="1218" name="Google Shape;1218;g3134fc11180_0_105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219" name="Google Shape;1219;g3134fc11180_0_1055"/>
          <p:cNvPicPr preferRelativeResize="0"/>
          <p:nvPr/>
        </p:nvPicPr>
        <p:blipFill rotWithShape="1">
          <a:blip r:embed="rId5">
            <a:alphaModFix/>
          </a:blip>
          <a:srcRect b="0" l="0" r="0" t="0"/>
          <a:stretch/>
        </p:blipFill>
        <p:spPr>
          <a:xfrm>
            <a:off x="7067075" y="660013"/>
            <a:ext cx="1000125" cy="8477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g3134fc11180_0_106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1225" name="Google Shape;1225;g3134fc11180_0_1067"/>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1226" name="Google Shape;1226;g3134fc11180_0_1067"/>
          <p:cNvPicPr preferRelativeResize="0"/>
          <p:nvPr/>
        </p:nvPicPr>
        <p:blipFill rotWithShape="1">
          <a:blip r:embed="rId4">
            <a:alphaModFix/>
          </a:blip>
          <a:srcRect b="0" l="0" r="0" t="0"/>
          <a:stretch/>
        </p:blipFill>
        <p:spPr>
          <a:xfrm>
            <a:off x="2289451" y="954413"/>
            <a:ext cx="4565100" cy="325252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0" name="Shape 1230"/>
        <p:cNvGrpSpPr/>
        <p:nvPr/>
      </p:nvGrpSpPr>
      <p:grpSpPr>
        <a:xfrm>
          <a:off x="0" y="0"/>
          <a:ext cx="0" cy="0"/>
          <a:chOff x="0" y="0"/>
          <a:chExt cx="0" cy="0"/>
        </a:xfrm>
      </p:grpSpPr>
      <p:sp>
        <p:nvSpPr>
          <p:cNvPr id="1231" name="Google Shape;1231;g3134fc11180_0_993"/>
          <p:cNvSpPr txBox="1"/>
          <p:nvPr/>
        </p:nvSpPr>
        <p:spPr>
          <a:xfrm>
            <a:off x="1048900" y="1632000"/>
            <a:ext cx="7150200" cy="1734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kube-apiserver ist der Hauptkommunikationspunkt im Cluster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Stellt die HTTP-API bereit, über die alle Komponenten und externe Clients mit Kubernetes interagieren.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Er ermöglicht die Kommunikation mit dem Dashboard, Skripten und Automatisierungen, die Kubernetes verwalten. </a:t>
            </a:r>
            <a:endParaRPr b="1" i="0" sz="1200" u="none" cap="none" strike="noStrike">
              <a:solidFill>
                <a:schemeClr val="lt1"/>
              </a:solidFill>
              <a:latin typeface="Montserrat"/>
              <a:ea typeface="Montserrat"/>
              <a:cs typeface="Montserrat"/>
              <a:sym typeface="Montserrat"/>
            </a:endParaRPr>
          </a:p>
        </p:txBody>
      </p:sp>
      <p:sp>
        <p:nvSpPr>
          <p:cNvPr id="1232" name="Google Shape;1232;g3134fc11180_0_993"/>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kube-apiserver – Das zentrale Interface</a:t>
            </a:r>
            <a:endParaRPr b="1" i="0" sz="1800" u="none" cap="none" strike="noStrike">
              <a:solidFill>
                <a:srgbClr val="6EC5F7"/>
              </a:solidFill>
              <a:latin typeface="Montserrat"/>
              <a:ea typeface="Montserrat"/>
              <a:cs typeface="Montserrat"/>
              <a:sym typeface="Montserrat"/>
            </a:endParaRPr>
          </a:p>
        </p:txBody>
      </p:sp>
      <p:pic>
        <p:nvPicPr>
          <p:cNvPr id="1233" name="Google Shape;1233;g3134fc11180_0_993"/>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234" name="Google Shape;1234;g3134fc11180_0_993"/>
          <p:cNvPicPr preferRelativeResize="0"/>
          <p:nvPr/>
        </p:nvPicPr>
        <p:blipFill rotWithShape="1">
          <a:blip r:embed="rId5">
            <a:alphaModFix/>
          </a:blip>
          <a:srcRect b="0" l="0" r="0" t="0"/>
          <a:stretch/>
        </p:blipFill>
        <p:spPr>
          <a:xfrm>
            <a:off x="7074150" y="564763"/>
            <a:ext cx="1438275" cy="10382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8" name="Shape 1238"/>
        <p:cNvGrpSpPr/>
        <p:nvPr/>
      </p:nvGrpSpPr>
      <p:grpSpPr>
        <a:xfrm>
          <a:off x="0" y="0"/>
          <a:ext cx="0" cy="0"/>
          <a:chOff x="0" y="0"/>
          <a:chExt cx="0" cy="0"/>
        </a:xfrm>
      </p:grpSpPr>
      <p:sp>
        <p:nvSpPr>
          <p:cNvPr id="1239" name="Google Shape;1239;g3134fc11180_0_1005"/>
          <p:cNvSpPr txBox="1"/>
          <p:nvPr/>
        </p:nvSpPr>
        <p:spPr>
          <a:xfrm>
            <a:off x="1048900" y="1632000"/>
            <a:ext cx="7150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Dieser Befehl sendet eine Anfrage an den kube-apiserver, um eine Liste aller laufenden Pods im Cluster zu erhalten.</a:t>
            </a:r>
            <a:endParaRPr b="1" i="0" sz="1200" u="none" cap="none" strike="noStrike">
              <a:solidFill>
                <a:schemeClr val="lt1"/>
              </a:solidFill>
              <a:latin typeface="Montserrat"/>
              <a:ea typeface="Montserrat"/>
              <a:cs typeface="Montserrat"/>
              <a:sym typeface="Montserrat"/>
            </a:endParaRPr>
          </a:p>
        </p:txBody>
      </p:sp>
      <p:sp>
        <p:nvSpPr>
          <p:cNvPr id="1240" name="Google Shape;1240;g3134fc11180_0_1005"/>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CLI-Beispiel: Abfrage aller Pods im Cluster</a:t>
            </a:r>
            <a:endParaRPr b="1" i="0" sz="1800" u="none" cap="none" strike="noStrike">
              <a:solidFill>
                <a:srgbClr val="6EC5F7"/>
              </a:solidFill>
              <a:latin typeface="Montserrat"/>
              <a:ea typeface="Montserrat"/>
              <a:cs typeface="Montserrat"/>
              <a:sym typeface="Montserrat"/>
            </a:endParaRPr>
          </a:p>
        </p:txBody>
      </p:sp>
      <p:pic>
        <p:nvPicPr>
          <p:cNvPr id="1241" name="Google Shape;1241;g3134fc11180_0_100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242" name="Google Shape;1242;g3134fc11180_0_1005"/>
          <p:cNvPicPr preferRelativeResize="0"/>
          <p:nvPr/>
        </p:nvPicPr>
        <p:blipFill rotWithShape="1">
          <a:blip r:embed="rId5">
            <a:alphaModFix/>
          </a:blip>
          <a:srcRect b="0" l="0" r="0" t="0"/>
          <a:stretch/>
        </p:blipFill>
        <p:spPr>
          <a:xfrm>
            <a:off x="1604775" y="2300288"/>
            <a:ext cx="4305300" cy="5429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6" name="Shape 1246"/>
        <p:cNvGrpSpPr/>
        <p:nvPr/>
      </p:nvGrpSpPr>
      <p:grpSpPr>
        <a:xfrm>
          <a:off x="0" y="0"/>
          <a:ext cx="0" cy="0"/>
          <a:chOff x="0" y="0"/>
          <a:chExt cx="0" cy="0"/>
        </a:xfrm>
      </p:grpSpPr>
      <p:sp>
        <p:nvSpPr>
          <p:cNvPr id="1247" name="Google Shape;1247;g3134fc11180_0_1015"/>
          <p:cNvSpPr txBox="1"/>
          <p:nvPr/>
        </p:nvSpPr>
        <p:spPr>
          <a:xfrm>
            <a:off x="1048900" y="1632000"/>
            <a:ext cx="7150200" cy="1734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kube-controller-manager überwacht den Cluster</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Implementiert die gewünschte Zustandskonfiguration, indem er bei Bedarf Container erstellt, neu startet oder beendet.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Beispielsweise sorgt er dafür, dass abgestürzte Pods ersetzt werden und der Cluster immer die definierte Anzahl von Instanzen eines Services bereitstellt.</a:t>
            </a:r>
            <a:endParaRPr b="0" i="0" sz="1200" u="none" cap="none" strike="noStrike">
              <a:solidFill>
                <a:schemeClr val="lt1"/>
              </a:solidFill>
              <a:latin typeface="Montserrat"/>
              <a:ea typeface="Montserrat"/>
              <a:cs typeface="Montserrat"/>
              <a:sym typeface="Montserrat"/>
            </a:endParaRPr>
          </a:p>
        </p:txBody>
      </p:sp>
      <p:sp>
        <p:nvSpPr>
          <p:cNvPr id="1248" name="Google Shape;1248;g3134fc11180_0_1015"/>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kube-controller-manager – Überwachung </a:t>
            </a:r>
            <a:endParaRPr b="1" i="0" sz="1800" u="none" cap="none" strike="noStrike">
              <a:solidFill>
                <a:srgbClr val="6EC5F7"/>
              </a:solidFill>
              <a:latin typeface="Montserrat"/>
              <a:ea typeface="Montserrat"/>
              <a:cs typeface="Montserrat"/>
              <a:sym typeface="Montserrat"/>
            </a:endParaRPr>
          </a:p>
        </p:txBody>
      </p:sp>
      <p:pic>
        <p:nvPicPr>
          <p:cNvPr id="1249" name="Google Shape;1249;g3134fc11180_0_101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250" name="Google Shape;1250;g3134fc11180_0_1015"/>
          <p:cNvPicPr preferRelativeResize="0"/>
          <p:nvPr/>
        </p:nvPicPr>
        <p:blipFill rotWithShape="1">
          <a:blip r:embed="rId5">
            <a:alphaModFix/>
          </a:blip>
          <a:srcRect b="0" l="0" r="0" t="0"/>
          <a:stretch/>
        </p:blipFill>
        <p:spPr>
          <a:xfrm>
            <a:off x="6727000" y="579050"/>
            <a:ext cx="1209675" cy="10096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4" name="Shape 1254"/>
        <p:cNvGrpSpPr/>
        <p:nvPr/>
      </p:nvGrpSpPr>
      <p:grpSpPr>
        <a:xfrm>
          <a:off x="0" y="0"/>
          <a:ext cx="0" cy="0"/>
          <a:chOff x="0" y="0"/>
          <a:chExt cx="0" cy="0"/>
        </a:xfrm>
      </p:grpSpPr>
      <p:sp>
        <p:nvSpPr>
          <p:cNvPr id="1255" name="Google Shape;1255;g3134fc11180_0_1025"/>
          <p:cNvSpPr txBox="1"/>
          <p:nvPr/>
        </p:nvSpPr>
        <p:spPr>
          <a:xfrm>
            <a:off x="1048900" y="1632000"/>
            <a:ext cx="7150200" cy="1457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kube-scheduler prüft die Ressourcenverfügbarkeit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Weist die Pods je nach Arbeitslast und Serverkapazität den Worker-Nodes zu.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Beispiel: </a:t>
            </a:r>
            <a:r>
              <a:rPr b="0" i="0" lang="en" sz="1200" u="none" cap="none" strike="noStrike">
                <a:solidFill>
                  <a:schemeClr val="lt1"/>
                </a:solidFill>
                <a:latin typeface="Montserrat"/>
                <a:ea typeface="Montserrat"/>
                <a:cs typeface="Montserrat"/>
                <a:sym typeface="Montserrat"/>
              </a:rPr>
              <a:t>Der kube-scheduler priorisiert Nodes mit ausreichend Speicher und CPU-Ressourcen für anspruchsvolle Anwendungen</a:t>
            </a:r>
            <a:endParaRPr b="0" i="0" sz="1200" u="none" cap="none" strike="noStrike">
              <a:solidFill>
                <a:schemeClr val="lt1"/>
              </a:solidFill>
              <a:latin typeface="Montserrat"/>
              <a:ea typeface="Montserrat"/>
              <a:cs typeface="Montserrat"/>
              <a:sym typeface="Montserrat"/>
            </a:endParaRPr>
          </a:p>
        </p:txBody>
      </p:sp>
      <p:sp>
        <p:nvSpPr>
          <p:cNvPr id="1256" name="Google Shape;1256;g3134fc11180_0_1025"/>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kube-scheduler – Die Aufgabenplanung</a:t>
            </a:r>
            <a:endParaRPr b="1" i="0" sz="1800" u="none" cap="none" strike="noStrike">
              <a:solidFill>
                <a:srgbClr val="6EC5F7"/>
              </a:solidFill>
              <a:latin typeface="Montserrat"/>
              <a:ea typeface="Montserrat"/>
              <a:cs typeface="Montserrat"/>
              <a:sym typeface="Montserrat"/>
            </a:endParaRPr>
          </a:p>
        </p:txBody>
      </p:sp>
      <p:pic>
        <p:nvPicPr>
          <p:cNvPr id="1257" name="Google Shape;1257;g3134fc11180_0_102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258" name="Google Shape;1258;g3134fc11180_0_1025"/>
          <p:cNvPicPr preferRelativeResize="0"/>
          <p:nvPr/>
        </p:nvPicPr>
        <p:blipFill rotWithShape="1">
          <a:blip r:embed="rId5">
            <a:alphaModFix/>
          </a:blip>
          <a:srcRect b="0" l="0" r="0" t="0"/>
          <a:stretch/>
        </p:blipFill>
        <p:spPr>
          <a:xfrm>
            <a:off x="6854525" y="617150"/>
            <a:ext cx="1162050" cy="9334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g3134fc11180_0_10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1264" name="Google Shape;1264;g3134fc11180_0_1036"/>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1265" name="Google Shape;1265;g3134fc11180_0_1036"/>
          <p:cNvPicPr preferRelativeResize="0"/>
          <p:nvPr/>
        </p:nvPicPr>
        <p:blipFill rotWithShape="1">
          <a:blip r:embed="rId4">
            <a:alphaModFix/>
          </a:blip>
          <a:srcRect b="0" l="0" r="0" t="0"/>
          <a:stretch/>
        </p:blipFill>
        <p:spPr>
          <a:xfrm>
            <a:off x="2248949" y="1251638"/>
            <a:ext cx="4646100" cy="26580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9" name="Shape 1269"/>
        <p:cNvGrpSpPr/>
        <p:nvPr/>
      </p:nvGrpSpPr>
      <p:grpSpPr>
        <a:xfrm>
          <a:off x="0" y="0"/>
          <a:ext cx="0" cy="0"/>
          <a:chOff x="0" y="0"/>
          <a:chExt cx="0" cy="0"/>
        </a:xfrm>
      </p:grpSpPr>
      <p:sp>
        <p:nvSpPr>
          <p:cNvPr id="1270" name="Google Shape;1270;g3134fc11180_0_1044"/>
          <p:cNvSpPr txBox="1"/>
          <p:nvPr/>
        </p:nvSpPr>
        <p:spPr>
          <a:xfrm>
            <a:off x="1048900" y="1632000"/>
            <a:ext cx="7150200" cy="1328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Speichert den aktuellen Zustand des Kubernetes-Clusters, einschließlich Konfigurationsdaten, Node-Status und Container-Status.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Durch seine konsistente, hochverfügbare Architektur sorgt etcd dafür, dass der Cluster-Zustand zu jeder Zeit nachvollziehbar ist.</a:t>
            </a:r>
            <a:endParaRPr b="0" i="0" sz="1200" u="none" cap="none" strike="noStrike">
              <a:solidFill>
                <a:schemeClr val="lt1"/>
              </a:solidFill>
              <a:latin typeface="Montserrat"/>
              <a:ea typeface="Montserrat"/>
              <a:cs typeface="Montserrat"/>
              <a:sym typeface="Montserrat"/>
            </a:endParaRPr>
          </a:p>
        </p:txBody>
      </p:sp>
      <p:sp>
        <p:nvSpPr>
          <p:cNvPr id="1271" name="Google Shape;1271;g3134fc11180_0_1044"/>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etcd – Der Speicher für den Cluster-Zustand</a:t>
            </a:r>
            <a:endParaRPr b="1" i="0" sz="1800" u="none" cap="none" strike="noStrike">
              <a:solidFill>
                <a:srgbClr val="6EC5F7"/>
              </a:solidFill>
              <a:latin typeface="Montserrat"/>
              <a:ea typeface="Montserrat"/>
              <a:cs typeface="Montserrat"/>
              <a:sym typeface="Montserrat"/>
            </a:endParaRPr>
          </a:p>
        </p:txBody>
      </p:sp>
      <p:pic>
        <p:nvPicPr>
          <p:cNvPr id="1272" name="Google Shape;1272;g3134fc11180_0_1044"/>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273" name="Google Shape;1273;g3134fc11180_0_1044"/>
          <p:cNvPicPr preferRelativeResize="0"/>
          <p:nvPr/>
        </p:nvPicPr>
        <p:blipFill rotWithShape="1">
          <a:blip r:embed="rId5">
            <a:alphaModFix/>
          </a:blip>
          <a:srcRect b="0" l="0" r="0" t="0"/>
          <a:stretch/>
        </p:blipFill>
        <p:spPr>
          <a:xfrm>
            <a:off x="7315050" y="674300"/>
            <a:ext cx="981075" cy="8191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g3134fc11180_0_107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1279" name="Google Shape;1279;g3134fc11180_0_1074"/>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1280" name="Google Shape;1280;g3134fc11180_0_1074"/>
          <p:cNvPicPr preferRelativeResize="0"/>
          <p:nvPr/>
        </p:nvPicPr>
        <p:blipFill rotWithShape="1">
          <a:blip r:embed="rId4">
            <a:alphaModFix/>
          </a:blip>
          <a:srcRect b="0" l="0" r="0" t="0"/>
          <a:stretch/>
        </p:blipFill>
        <p:spPr>
          <a:xfrm>
            <a:off x="2149225" y="1133125"/>
            <a:ext cx="4845551" cy="289510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g3134fc11180_0_1087"/>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1286" name="Google Shape;1286;g3134fc11180_0_1087"/>
          <p:cNvSpPr txBox="1"/>
          <p:nvPr/>
        </p:nvSpPr>
        <p:spPr>
          <a:xfrm>
            <a:off x="2184150" y="3173925"/>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Modul 3: Aufbau der Arbeitsumgebung</a:t>
            </a:r>
            <a:endParaRPr b="1" i="0" sz="2400" u="none" cap="none" strike="noStrike">
              <a:solidFill>
                <a:schemeClr val="lt1"/>
              </a:solidFill>
              <a:latin typeface="Montserrat"/>
              <a:ea typeface="Montserrat"/>
              <a:cs typeface="Montserrat"/>
              <a:sym typeface="Montserrat"/>
            </a:endParaRPr>
          </a:p>
        </p:txBody>
      </p:sp>
      <p:sp>
        <p:nvSpPr>
          <p:cNvPr id="1287" name="Google Shape;1287;g3134fc11180_0_1087"/>
          <p:cNvSpPr txBox="1"/>
          <p:nvPr>
            <p:ph idx="12" type="sldNum"/>
          </p:nvPr>
        </p:nvSpPr>
        <p:spPr>
          <a:xfrm>
            <a:off x="8472458" y="4663217"/>
            <a:ext cx="548700" cy="393600"/>
          </a:xfrm>
          <a:prstGeom prst="rect">
            <a:avLst/>
          </a:prstGeom>
          <a:noFill/>
          <a:ln>
            <a:noFill/>
          </a:ln>
          <a:effectLst>
            <a:reflection blurRad="0" dir="5400000" dist="38100" endA="0" fadeDir="5400012" kx="0" rotWithShape="0" algn="bl" stPos="0" sy="-100000" ky="0"/>
          </a:effectLst>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288" name="Google Shape;1288;g3134fc11180_0_1087"/>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g3b114ff65f3_0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00" name="Google Shape;200;g3b114ff65f3_0_51"/>
          <p:cNvPicPr preferRelativeResize="0"/>
          <p:nvPr/>
        </p:nvPicPr>
        <p:blipFill rotWithShape="1">
          <a:blip r:embed="rId4">
            <a:alphaModFix/>
          </a:blip>
          <a:srcRect b="0" l="0" r="0" t="0"/>
          <a:stretch/>
        </p:blipFill>
        <p:spPr>
          <a:xfrm>
            <a:off x="291875" y="392538"/>
            <a:ext cx="8657654" cy="435841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2" name="Shape 1292"/>
        <p:cNvGrpSpPr/>
        <p:nvPr/>
      </p:nvGrpSpPr>
      <p:grpSpPr>
        <a:xfrm>
          <a:off x="0" y="0"/>
          <a:ext cx="0" cy="0"/>
          <a:chOff x="0" y="0"/>
          <a:chExt cx="0" cy="0"/>
        </a:xfrm>
      </p:grpSpPr>
      <p:sp>
        <p:nvSpPr>
          <p:cNvPr id="1293" name="Google Shape;1293;g3134fc11180_0_1094"/>
          <p:cNvSpPr/>
          <p:nvPr/>
        </p:nvSpPr>
        <p:spPr>
          <a:xfrm>
            <a:off x="2233186" y="2156435"/>
            <a:ext cx="1268509" cy="520843"/>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3134fc11180_0_1094"/>
          <p:cNvSpPr txBox="1"/>
          <p:nvPr/>
        </p:nvSpPr>
        <p:spPr>
          <a:xfrm>
            <a:off x="2233200" y="2140600"/>
            <a:ext cx="1268400" cy="4686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1" i="0" lang="en" sz="900" u="none" cap="none" strike="noStrike">
                <a:solidFill>
                  <a:schemeClr val="lt1"/>
                </a:solidFill>
                <a:latin typeface="Arial"/>
                <a:ea typeface="Arial"/>
                <a:cs typeface="Arial"/>
                <a:sym typeface="Arial"/>
              </a:rPr>
              <a:t>Arbeitsbereich und Konfiguration</a:t>
            </a:r>
            <a:endParaRPr b="1" i="0" sz="900" u="none" cap="none" strike="noStrike">
              <a:solidFill>
                <a:schemeClr val="lt1"/>
              </a:solidFill>
              <a:latin typeface="Arial"/>
              <a:ea typeface="Arial"/>
              <a:cs typeface="Arial"/>
              <a:sym typeface="Arial"/>
            </a:endParaRPr>
          </a:p>
        </p:txBody>
      </p:sp>
      <p:sp>
        <p:nvSpPr>
          <p:cNvPr id="1295" name="Google Shape;1295;g3134fc11180_0_1094"/>
          <p:cNvSpPr/>
          <p:nvPr/>
        </p:nvSpPr>
        <p:spPr>
          <a:xfrm>
            <a:off x="3926385" y="2156446"/>
            <a:ext cx="1268509" cy="520843"/>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3134fc11180_0_1094"/>
          <p:cNvSpPr txBox="1"/>
          <p:nvPr/>
        </p:nvSpPr>
        <p:spPr>
          <a:xfrm>
            <a:off x="3926250" y="2130175"/>
            <a:ext cx="1268400" cy="4371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1" i="0" lang="en" sz="800" u="none" cap="none" strike="noStrike">
                <a:solidFill>
                  <a:schemeClr val="lt1"/>
                </a:solidFill>
                <a:latin typeface="Arial"/>
                <a:ea typeface="Arial"/>
                <a:cs typeface="Arial"/>
                <a:sym typeface="Arial"/>
              </a:rPr>
              <a:t>Installationsoptionen und Setup</a:t>
            </a:r>
            <a:endParaRPr b="1" i="0" sz="500" u="none" cap="none" strike="noStrike">
              <a:solidFill>
                <a:schemeClr val="lt1"/>
              </a:solidFill>
              <a:latin typeface="Arial"/>
              <a:ea typeface="Arial"/>
              <a:cs typeface="Arial"/>
              <a:sym typeface="Arial"/>
            </a:endParaRPr>
          </a:p>
        </p:txBody>
      </p:sp>
      <p:sp>
        <p:nvSpPr>
          <p:cNvPr id="1297" name="Google Shape;1297;g3134fc11180_0_1094"/>
          <p:cNvSpPr txBox="1"/>
          <p:nvPr/>
        </p:nvSpPr>
        <p:spPr>
          <a:xfrm>
            <a:off x="2204550" y="708650"/>
            <a:ext cx="4734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Modul 3 Aufbau</a:t>
            </a:r>
            <a:endParaRPr b="1" i="0" sz="1800" u="none" cap="none" strike="noStrike">
              <a:solidFill>
                <a:schemeClr val="lt1"/>
              </a:solidFill>
              <a:latin typeface="Montserrat"/>
              <a:ea typeface="Montserrat"/>
              <a:cs typeface="Montserrat"/>
              <a:sym typeface="Montserrat"/>
            </a:endParaRPr>
          </a:p>
        </p:txBody>
      </p:sp>
      <p:pic>
        <p:nvPicPr>
          <p:cNvPr id="1298" name="Google Shape;1298;g3134fc11180_0_1094"/>
          <p:cNvPicPr preferRelativeResize="0"/>
          <p:nvPr/>
        </p:nvPicPr>
        <p:blipFill rotWithShape="1">
          <a:blip r:embed="rId4">
            <a:alphaModFix/>
          </a:blip>
          <a:srcRect b="0" l="0" r="0" t="0"/>
          <a:stretch/>
        </p:blipFill>
        <p:spPr>
          <a:xfrm>
            <a:off x="2531850" y="1170338"/>
            <a:ext cx="4080300" cy="76200"/>
          </a:xfrm>
          <a:prstGeom prst="rect">
            <a:avLst/>
          </a:prstGeom>
          <a:noFill/>
          <a:ln>
            <a:noFill/>
          </a:ln>
        </p:spPr>
      </p:pic>
      <p:cxnSp>
        <p:nvCxnSpPr>
          <p:cNvPr id="1299" name="Google Shape;1299;g3134fc11180_0_1094"/>
          <p:cNvCxnSpPr/>
          <p:nvPr/>
        </p:nvCxnSpPr>
        <p:spPr>
          <a:xfrm>
            <a:off x="3594281" y="2381589"/>
            <a:ext cx="225600" cy="0"/>
          </a:xfrm>
          <a:prstGeom prst="straightConnector1">
            <a:avLst/>
          </a:prstGeom>
          <a:noFill/>
          <a:ln cap="flat" cmpd="sng" w="9525">
            <a:solidFill>
              <a:schemeClr val="lt1"/>
            </a:solidFill>
            <a:prstDash val="solid"/>
            <a:round/>
            <a:headEnd len="sm" w="sm" type="none"/>
            <a:tailEnd len="med" w="med" type="triangle"/>
          </a:ln>
        </p:spPr>
      </p:cxnSp>
      <p:sp>
        <p:nvSpPr>
          <p:cNvPr id="1300" name="Google Shape;1300;g3134fc11180_0_1094"/>
          <p:cNvSpPr/>
          <p:nvPr/>
        </p:nvSpPr>
        <p:spPr>
          <a:xfrm>
            <a:off x="5637966" y="2164370"/>
            <a:ext cx="1268509" cy="520843"/>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3134fc11180_0_1094"/>
          <p:cNvSpPr txBox="1"/>
          <p:nvPr/>
        </p:nvSpPr>
        <p:spPr>
          <a:xfrm>
            <a:off x="5642400" y="2145925"/>
            <a:ext cx="1268400" cy="4686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1" i="0" lang="en" sz="900" u="none" cap="none" strike="noStrike">
                <a:solidFill>
                  <a:schemeClr val="lt1"/>
                </a:solidFill>
                <a:latin typeface="Arial"/>
                <a:ea typeface="Arial"/>
                <a:cs typeface="Arial"/>
                <a:sym typeface="Arial"/>
              </a:rPr>
              <a:t>Das Kubernetes Dashboard</a:t>
            </a:r>
            <a:endParaRPr b="1" i="0" sz="600" u="none" cap="none" strike="noStrike">
              <a:solidFill>
                <a:schemeClr val="lt1"/>
              </a:solidFill>
              <a:latin typeface="Arial"/>
              <a:ea typeface="Arial"/>
              <a:cs typeface="Arial"/>
              <a:sym typeface="Arial"/>
            </a:endParaRPr>
          </a:p>
        </p:txBody>
      </p:sp>
      <p:cxnSp>
        <p:nvCxnSpPr>
          <p:cNvPr id="1302" name="Google Shape;1302;g3134fc11180_0_1094"/>
          <p:cNvCxnSpPr/>
          <p:nvPr/>
        </p:nvCxnSpPr>
        <p:spPr>
          <a:xfrm>
            <a:off x="5305862" y="2389513"/>
            <a:ext cx="225600" cy="0"/>
          </a:xfrm>
          <a:prstGeom prst="straightConnector1">
            <a:avLst/>
          </a:prstGeom>
          <a:noFill/>
          <a:ln cap="flat" cmpd="sng" w="9525">
            <a:solidFill>
              <a:schemeClr val="lt1"/>
            </a:solidFill>
            <a:prstDash val="solid"/>
            <a:round/>
            <a:headEnd len="sm" w="sm" type="none"/>
            <a:tailEnd len="med" w="med" type="triangle"/>
          </a:ln>
        </p:spPr>
      </p:cxnSp>
      <p:sp>
        <p:nvSpPr>
          <p:cNvPr id="1303" name="Google Shape;1303;g3134fc11180_0_10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pic>
        <p:nvPicPr>
          <p:cNvPr id="1308" name="Google Shape;1308;g3134fc11180_0_1108"/>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1309" name="Google Shape;1309;g3134fc11180_0_1108"/>
          <p:cNvSpPr txBox="1"/>
          <p:nvPr/>
        </p:nvSpPr>
        <p:spPr>
          <a:xfrm>
            <a:off x="2184150" y="3140600"/>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Lab 1: Arbeitsbereich und Konfiguration</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Montserrat"/>
              <a:ea typeface="Montserrat"/>
              <a:cs typeface="Montserrat"/>
              <a:sym typeface="Montserrat"/>
            </a:endParaRPr>
          </a:p>
        </p:txBody>
      </p:sp>
      <p:sp>
        <p:nvSpPr>
          <p:cNvPr id="1310" name="Google Shape;1310;g3134fc11180_0_1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311" name="Google Shape;1311;g3134fc11180_0_1108"/>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5" name="Shape 1315"/>
        <p:cNvGrpSpPr/>
        <p:nvPr/>
      </p:nvGrpSpPr>
      <p:grpSpPr>
        <a:xfrm>
          <a:off x="0" y="0"/>
          <a:ext cx="0" cy="0"/>
          <a:chOff x="0" y="0"/>
          <a:chExt cx="0" cy="0"/>
        </a:xfrm>
      </p:grpSpPr>
      <p:sp>
        <p:nvSpPr>
          <p:cNvPr id="1316" name="Google Shape;1316;g3134fc11180_0_1121"/>
          <p:cNvSpPr txBox="1"/>
          <p:nvPr/>
        </p:nvSpPr>
        <p:spPr>
          <a:xfrm>
            <a:off x="1048900" y="1632000"/>
            <a:ext cx="7150200" cy="241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Arbeitsbereich umfasst alle Ressourcen und Konfigurationen, die zum Betrieb und zur Verwaltung von Kubernetes-Komponenten und -Anwendungen nötig sind.</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Kubernetes-Clients und der API-Server</a:t>
            </a:r>
            <a:endParaRPr b="1"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Clients wie die Kubernetes UI, das Dashboard oder das Kommandozeilen-Tool kubectl interagieren über den kube-apiserver mit dem Cluster.</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kube-apiserver fungiert als zentrale Schnittstelle und ermöglicht, dass Konfigurationsanfragen in den Cluster eingespeist werden.</a:t>
            </a:r>
            <a:endParaRPr b="0" i="0" sz="1200" u="none" cap="none" strike="noStrike">
              <a:solidFill>
                <a:schemeClr val="lt1"/>
              </a:solidFill>
              <a:latin typeface="Montserrat"/>
              <a:ea typeface="Montserrat"/>
              <a:cs typeface="Montserrat"/>
              <a:sym typeface="Montserrat"/>
            </a:endParaRPr>
          </a:p>
        </p:txBody>
      </p:sp>
      <p:sp>
        <p:nvSpPr>
          <p:cNvPr id="1317" name="Google Shape;1317;g3134fc11180_0_1121"/>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Was ist der Arbeitsbereich in Kubernetes?</a:t>
            </a:r>
            <a:endParaRPr b="1" i="0" sz="1800" u="none" cap="none" strike="noStrike">
              <a:solidFill>
                <a:srgbClr val="6EC5F7"/>
              </a:solidFill>
              <a:latin typeface="Montserrat"/>
              <a:ea typeface="Montserrat"/>
              <a:cs typeface="Montserrat"/>
              <a:sym typeface="Montserrat"/>
            </a:endParaRPr>
          </a:p>
        </p:txBody>
      </p:sp>
      <p:pic>
        <p:nvPicPr>
          <p:cNvPr id="1318" name="Google Shape;1318;g3134fc11180_0_1121"/>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2" name="Shape 1322"/>
        <p:cNvGrpSpPr/>
        <p:nvPr/>
      </p:nvGrpSpPr>
      <p:grpSpPr>
        <a:xfrm>
          <a:off x="0" y="0"/>
          <a:ext cx="0" cy="0"/>
          <a:chOff x="0" y="0"/>
          <a:chExt cx="0" cy="0"/>
        </a:xfrm>
      </p:grpSpPr>
      <p:sp>
        <p:nvSpPr>
          <p:cNvPr id="1323" name="Google Shape;1323;g3134fc11180_0_1137"/>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Konfigurationsdateien </a:t>
            </a:r>
            <a:endParaRPr b="1" i="0" sz="1800" u="none" cap="none" strike="noStrike">
              <a:solidFill>
                <a:srgbClr val="6EC5F7"/>
              </a:solidFill>
              <a:latin typeface="Montserrat"/>
              <a:ea typeface="Montserrat"/>
              <a:cs typeface="Montserrat"/>
              <a:sym typeface="Montserrat"/>
            </a:endParaRPr>
          </a:p>
        </p:txBody>
      </p:sp>
      <p:sp>
        <p:nvSpPr>
          <p:cNvPr id="1324" name="Google Shape;1324;g3134fc11180_0_1137"/>
          <p:cNvSpPr txBox="1"/>
          <p:nvPr/>
        </p:nvSpPr>
        <p:spPr>
          <a:xfrm>
            <a:off x="1605075" y="1464975"/>
            <a:ext cx="6867300" cy="869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Konfigurationsdateien in Kubernetes sind meist im YAML- oder JSON-Format verfasst und definieren den gewünschten Zustand für Ressourcen im Cluster.</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Die Dateien werden an den API-Server gesendet, der sie verarbeitet und den gewünschten Zustand herstellt.</a:t>
            </a:r>
            <a:endParaRPr b="0" i="0" sz="1000" u="none" cap="none" strike="noStrike">
              <a:solidFill>
                <a:schemeClr val="lt1"/>
              </a:solidFill>
              <a:latin typeface="Montserrat"/>
              <a:ea typeface="Montserrat"/>
              <a:cs typeface="Montserrat"/>
              <a:sym typeface="Montserrat"/>
            </a:endParaRPr>
          </a:p>
        </p:txBody>
      </p:sp>
      <p:pic>
        <p:nvPicPr>
          <p:cNvPr id="1325" name="Google Shape;1325;g3134fc11180_0_1137"/>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1326" name="Google Shape;1326;g3134fc11180_0_1137"/>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1327" name="Google Shape;1327;g3134fc11180_0_1137"/>
          <p:cNvPicPr preferRelativeResize="0"/>
          <p:nvPr/>
        </p:nvPicPr>
        <p:blipFill rotWithShape="1">
          <a:blip r:embed="rId5">
            <a:alphaModFix/>
          </a:blip>
          <a:srcRect b="0" l="0" r="0" t="0"/>
          <a:stretch/>
        </p:blipFill>
        <p:spPr>
          <a:xfrm flipH="1" rot="-5400000">
            <a:off x="492575" y="2012325"/>
            <a:ext cx="1061800" cy="33950"/>
          </a:xfrm>
          <a:prstGeom prst="rect">
            <a:avLst/>
          </a:prstGeom>
          <a:noFill/>
          <a:ln>
            <a:noFill/>
          </a:ln>
        </p:spPr>
      </p:pic>
      <p:sp>
        <p:nvSpPr>
          <p:cNvPr id="1328" name="Google Shape;1328;g3134fc11180_0_1137"/>
          <p:cNvSpPr txBox="1"/>
          <p:nvPr/>
        </p:nvSpPr>
        <p:spPr>
          <a:xfrm>
            <a:off x="160387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Format und Funktion</a:t>
            </a:r>
            <a:endParaRPr b="0" i="0" sz="1400" u="none" cap="none" strike="noStrike">
              <a:solidFill>
                <a:schemeClr val="lt1"/>
              </a:solidFill>
              <a:latin typeface="Arial"/>
              <a:ea typeface="Arial"/>
              <a:cs typeface="Arial"/>
              <a:sym typeface="Arial"/>
            </a:endParaRPr>
          </a:p>
        </p:txBody>
      </p:sp>
      <p:pic>
        <p:nvPicPr>
          <p:cNvPr id="1329" name="Google Shape;1329;g3134fc11180_0_1137"/>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sp>
        <p:nvSpPr>
          <p:cNvPr id="1330" name="Google Shape;1330;g3134fc11180_0_1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331" name="Google Shape;1331;g3134fc11180_0_1137"/>
          <p:cNvSpPr txBox="1"/>
          <p:nvPr/>
        </p:nvSpPr>
        <p:spPr>
          <a:xfrm>
            <a:off x="1605075" y="2795000"/>
            <a:ext cx="6867300" cy="515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Kubernetes arbeitet deklarativ: Man beschreibt den gewünschten Zustand, und Kubernetes kümmert sich um dessen Erreichung und Aufrechterhaltung.</a:t>
            </a:r>
            <a:endParaRPr b="0" i="0" sz="1000" u="none" cap="none" strike="noStrike">
              <a:solidFill>
                <a:schemeClr val="lt1"/>
              </a:solidFill>
              <a:latin typeface="Montserrat"/>
              <a:ea typeface="Montserrat"/>
              <a:cs typeface="Montserrat"/>
              <a:sym typeface="Montserrat"/>
            </a:endParaRPr>
          </a:p>
        </p:txBody>
      </p:sp>
      <p:pic>
        <p:nvPicPr>
          <p:cNvPr id="1332" name="Google Shape;1332;g3134fc11180_0_1137"/>
          <p:cNvPicPr preferRelativeResize="0"/>
          <p:nvPr/>
        </p:nvPicPr>
        <p:blipFill rotWithShape="1">
          <a:blip r:embed="rId4">
            <a:alphaModFix/>
          </a:blip>
          <a:srcRect b="0" l="0" r="0" t="0"/>
          <a:stretch/>
        </p:blipFill>
        <p:spPr>
          <a:xfrm>
            <a:off x="879825" y="2548650"/>
            <a:ext cx="287325" cy="287325"/>
          </a:xfrm>
          <a:prstGeom prst="rect">
            <a:avLst/>
          </a:prstGeom>
          <a:noFill/>
          <a:ln>
            <a:noFill/>
          </a:ln>
        </p:spPr>
      </p:pic>
      <p:pic>
        <p:nvPicPr>
          <p:cNvPr id="1333" name="Google Shape;1333;g3134fc11180_0_1137"/>
          <p:cNvPicPr preferRelativeResize="0"/>
          <p:nvPr/>
        </p:nvPicPr>
        <p:blipFill rotWithShape="1">
          <a:blip r:embed="rId5">
            <a:alphaModFix/>
          </a:blip>
          <a:srcRect b="0" l="0" r="0" t="0"/>
          <a:stretch/>
        </p:blipFill>
        <p:spPr>
          <a:xfrm flipH="1" rot="10800000">
            <a:off x="1167150" y="2671425"/>
            <a:ext cx="360849" cy="30250"/>
          </a:xfrm>
          <a:prstGeom prst="rect">
            <a:avLst/>
          </a:prstGeom>
          <a:noFill/>
          <a:ln>
            <a:noFill/>
          </a:ln>
        </p:spPr>
      </p:pic>
      <p:pic>
        <p:nvPicPr>
          <p:cNvPr id="1334" name="Google Shape;1334;g3134fc11180_0_1137"/>
          <p:cNvPicPr preferRelativeResize="0"/>
          <p:nvPr/>
        </p:nvPicPr>
        <p:blipFill rotWithShape="1">
          <a:blip r:embed="rId5">
            <a:alphaModFix/>
          </a:blip>
          <a:srcRect b="0" l="0" r="0" t="0"/>
          <a:stretch/>
        </p:blipFill>
        <p:spPr>
          <a:xfrm flipH="1" rot="-5400000">
            <a:off x="492575" y="3342350"/>
            <a:ext cx="1061800" cy="33950"/>
          </a:xfrm>
          <a:prstGeom prst="rect">
            <a:avLst/>
          </a:prstGeom>
          <a:noFill/>
          <a:ln>
            <a:noFill/>
          </a:ln>
        </p:spPr>
      </p:pic>
      <p:sp>
        <p:nvSpPr>
          <p:cNvPr id="1335" name="Google Shape;1335;g3134fc11180_0_1137"/>
          <p:cNvSpPr txBox="1"/>
          <p:nvPr/>
        </p:nvSpPr>
        <p:spPr>
          <a:xfrm>
            <a:off x="1603875" y="2501900"/>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Deklarative Konfiguration</a:t>
            </a:r>
            <a:endParaRPr b="0" i="0" sz="1400" u="none" cap="none" strike="noStrike">
              <a:solidFill>
                <a:schemeClr val="lt1"/>
              </a:solidFill>
              <a:latin typeface="Arial"/>
              <a:ea typeface="Arial"/>
              <a:cs typeface="Arial"/>
              <a:sym typeface="Arial"/>
            </a:endParaRPr>
          </a:p>
        </p:txBody>
      </p:sp>
      <p:pic>
        <p:nvPicPr>
          <p:cNvPr id="1336" name="Google Shape;1336;g3134fc11180_0_1137"/>
          <p:cNvPicPr preferRelativeResize="0"/>
          <p:nvPr/>
        </p:nvPicPr>
        <p:blipFill rotWithShape="1">
          <a:blip r:embed="rId6">
            <a:alphaModFix/>
          </a:blip>
          <a:srcRect b="0" l="0" r="0" t="0"/>
          <a:stretch/>
        </p:blipFill>
        <p:spPr>
          <a:xfrm>
            <a:off x="1451800" y="2643968"/>
            <a:ext cx="88025" cy="8435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0" name="Shape 1340"/>
        <p:cNvGrpSpPr/>
        <p:nvPr/>
      </p:nvGrpSpPr>
      <p:grpSpPr>
        <a:xfrm>
          <a:off x="0" y="0"/>
          <a:ext cx="0" cy="0"/>
          <a:chOff x="0" y="0"/>
          <a:chExt cx="0" cy="0"/>
        </a:xfrm>
      </p:grpSpPr>
      <p:sp>
        <p:nvSpPr>
          <p:cNvPr id="1341" name="Google Shape;1341;g3134fc11180_0_1209"/>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YAML-Konfigurationsdatei </a:t>
            </a:r>
            <a:endParaRPr b="1" i="0" sz="1800" u="none" cap="none" strike="noStrike">
              <a:solidFill>
                <a:srgbClr val="6EC5F7"/>
              </a:solidFill>
              <a:latin typeface="Montserrat"/>
              <a:ea typeface="Montserrat"/>
              <a:cs typeface="Montserrat"/>
              <a:sym typeface="Montserrat"/>
            </a:endParaRPr>
          </a:p>
        </p:txBody>
      </p:sp>
      <p:pic>
        <p:nvPicPr>
          <p:cNvPr id="1342" name="Google Shape;1342;g3134fc11180_0_1209"/>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343" name="Google Shape;1343;g3134fc11180_0_1209"/>
          <p:cNvPicPr preferRelativeResize="0"/>
          <p:nvPr/>
        </p:nvPicPr>
        <p:blipFill rotWithShape="1">
          <a:blip r:embed="rId5">
            <a:alphaModFix/>
          </a:blip>
          <a:srcRect b="0" l="0" r="0" t="0"/>
          <a:stretch/>
        </p:blipFill>
        <p:spPr>
          <a:xfrm>
            <a:off x="3094100" y="1471325"/>
            <a:ext cx="2955806" cy="351977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7" name="Shape 1347"/>
        <p:cNvGrpSpPr/>
        <p:nvPr/>
      </p:nvGrpSpPr>
      <p:grpSpPr>
        <a:xfrm>
          <a:off x="0" y="0"/>
          <a:ext cx="0" cy="0"/>
          <a:chOff x="0" y="0"/>
          <a:chExt cx="0" cy="0"/>
        </a:xfrm>
      </p:grpSpPr>
      <p:sp>
        <p:nvSpPr>
          <p:cNvPr id="1348" name="Google Shape;1348;g3134fc11180_0_1217"/>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Struktur der Konfigurationsdatei</a:t>
            </a:r>
            <a:endParaRPr b="1" i="0" sz="1800" u="none" cap="none" strike="noStrike">
              <a:solidFill>
                <a:srgbClr val="6EC5F7"/>
              </a:solidFill>
              <a:latin typeface="Montserrat"/>
              <a:ea typeface="Montserrat"/>
              <a:cs typeface="Montserrat"/>
              <a:sym typeface="Montserrat"/>
            </a:endParaRPr>
          </a:p>
        </p:txBody>
      </p:sp>
      <p:sp>
        <p:nvSpPr>
          <p:cNvPr id="1349" name="Google Shape;1349;g3134fc11180_0_1217"/>
          <p:cNvSpPr txBox="1"/>
          <p:nvPr/>
        </p:nvSpPr>
        <p:spPr>
          <a:xfrm>
            <a:off x="1605075" y="1464975"/>
            <a:ext cx="6867300" cy="643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Speichert grundlegende Informationen über die Ressource, wie den Namen und die Labels.</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1" i="0" lang="en" sz="1000" u="none" cap="none" strike="noStrike">
                <a:solidFill>
                  <a:schemeClr val="lt1"/>
                </a:solidFill>
                <a:latin typeface="Montserrat"/>
                <a:ea typeface="Montserrat"/>
                <a:cs typeface="Montserrat"/>
                <a:sym typeface="Montserrat"/>
              </a:rPr>
              <a:t>Beispiel:</a:t>
            </a:r>
            <a:r>
              <a:rPr b="0" i="0" lang="en" sz="1000" u="none" cap="none" strike="noStrike">
                <a:solidFill>
                  <a:schemeClr val="lt1"/>
                </a:solidFill>
                <a:latin typeface="Montserrat"/>
                <a:ea typeface="Montserrat"/>
                <a:cs typeface="Montserrat"/>
                <a:sym typeface="Montserrat"/>
              </a:rPr>
              <a:t> Name der Komponente (z. B. „meine-app“) und Labels zur besseren Verwaltung.</a:t>
            </a:r>
            <a:endParaRPr b="0" i="0" sz="1000" u="none" cap="none" strike="noStrike">
              <a:solidFill>
                <a:schemeClr val="lt1"/>
              </a:solidFill>
              <a:latin typeface="Montserrat"/>
              <a:ea typeface="Montserrat"/>
              <a:cs typeface="Montserrat"/>
              <a:sym typeface="Montserrat"/>
            </a:endParaRPr>
          </a:p>
        </p:txBody>
      </p:sp>
      <p:pic>
        <p:nvPicPr>
          <p:cNvPr id="1350" name="Google Shape;1350;g3134fc11180_0_1217"/>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1351" name="Google Shape;1351;g3134fc11180_0_1217"/>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1352" name="Google Shape;1352;g3134fc11180_0_1217"/>
          <p:cNvPicPr preferRelativeResize="0"/>
          <p:nvPr/>
        </p:nvPicPr>
        <p:blipFill rotWithShape="1">
          <a:blip r:embed="rId5">
            <a:alphaModFix/>
          </a:blip>
          <a:srcRect b="0" l="0" r="0" t="0"/>
          <a:stretch/>
        </p:blipFill>
        <p:spPr>
          <a:xfrm flipH="1" rot="-5400000">
            <a:off x="643388" y="1861525"/>
            <a:ext cx="760199" cy="33950"/>
          </a:xfrm>
          <a:prstGeom prst="rect">
            <a:avLst/>
          </a:prstGeom>
          <a:noFill/>
          <a:ln>
            <a:noFill/>
          </a:ln>
        </p:spPr>
      </p:pic>
      <p:sp>
        <p:nvSpPr>
          <p:cNvPr id="1353" name="Google Shape;1353;g3134fc11180_0_1217"/>
          <p:cNvSpPr txBox="1"/>
          <p:nvPr/>
        </p:nvSpPr>
        <p:spPr>
          <a:xfrm>
            <a:off x="153982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Metadaten</a:t>
            </a:r>
            <a:endParaRPr b="1" i="0" sz="1200" u="none" cap="none" strike="noStrike">
              <a:solidFill>
                <a:schemeClr val="lt1"/>
              </a:solidFill>
              <a:latin typeface="Arial"/>
              <a:ea typeface="Arial"/>
              <a:cs typeface="Arial"/>
              <a:sym typeface="Arial"/>
            </a:endParaRPr>
          </a:p>
        </p:txBody>
      </p:sp>
      <p:pic>
        <p:nvPicPr>
          <p:cNvPr id="1354" name="Google Shape;1354;g3134fc11180_0_1217"/>
          <p:cNvPicPr preferRelativeResize="0"/>
          <p:nvPr/>
        </p:nvPicPr>
        <p:blipFill rotWithShape="1">
          <a:blip r:embed="rId4">
            <a:alphaModFix/>
          </a:blip>
          <a:srcRect b="0" l="0" r="0" t="0"/>
          <a:stretch/>
        </p:blipFill>
        <p:spPr>
          <a:xfrm>
            <a:off x="879825" y="2258600"/>
            <a:ext cx="287325" cy="287325"/>
          </a:xfrm>
          <a:prstGeom prst="rect">
            <a:avLst/>
          </a:prstGeom>
          <a:noFill/>
          <a:ln>
            <a:noFill/>
          </a:ln>
        </p:spPr>
      </p:pic>
      <p:sp>
        <p:nvSpPr>
          <p:cNvPr id="1355" name="Google Shape;1355;g3134fc11180_0_1217"/>
          <p:cNvSpPr txBox="1"/>
          <p:nvPr/>
        </p:nvSpPr>
        <p:spPr>
          <a:xfrm>
            <a:off x="1616025" y="2471250"/>
            <a:ext cx="5549100" cy="515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Definiert den gewünschten Zustand der Ressource, z. B. die Anzahl der Pods und die Container-Konfiguration.</a:t>
            </a:r>
            <a:endParaRPr b="0" i="0" sz="1000" u="none" cap="none" strike="noStrike">
              <a:solidFill>
                <a:schemeClr val="lt1"/>
              </a:solidFill>
              <a:latin typeface="Montserrat"/>
              <a:ea typeface="Montserrat"/>
              <a:cs typeface="Montserrat"/>
              <a:sym typeface="Montserrat"/>
            </a:endParaRPr>
          </a:p>
        </p:txBody>
      </p:sp>
      <p:sp>
        <p:nvSpPr>
          <p:cNvPr id="1356" name="Google Shape;1356;g3134fc11180_0_1217"/>
          <p:cNvSpPr txBox="1"/>
          <p:nvPr/>
        </p:nvSpPr>
        <p:spPr>
          <a:xfrm>
            <a:off x="1538625" y="2176625"/>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Spezifikation (Spec)</a:t>
            </a:r>
            <a:endParaRPr b="1" i="0" sz="1200" u="none" cap="none" strike="noStrike">
              <a:solidFill>
                <a:schemeClr val="lt1"/>
              </a:solidFill>
              <a:latin typeface="Arial"/>
              <a:ea typeface="Arial"/>
              <a:cs typeface="Arial"/>
              <a:sym typeface="Arial"/>
            </a:endParaRPr>
          </a:p>
        </p:txBody>
      </p:sp>
      <p:pic>
        <p:nvPicPr>
          <p:cNvPr id="1357" name="Google Shape;1357;g3134fc11180_0_1217"/>
          <p:cNvPicPr preferRelativeResize="0"/>
          <p:nvPr/>
        </p:nvPicPr>
        <p:blipFill rotWithShape="1">
          <a:blip r:embed="rId5">
            <a:alphaModFix/>
          </a:blip>
          <a:srcRect b="0" l="0" r="0" t="0"/>
          <a:stretch/>
        </p:blipFill>
        <p:spPr>
          <a:xfrm flipH="1" rot="10800000">
            <a:off x="1167150" y="2387138"/>
            <a:ext cx="360849" cy="30250"/>
          </a:xfrm>
          <a:prstGeom prst="rect">
            <a:avLst/>
          </a:prstGeom>
          <a:noFill/>
          <a:ln>
            <a:noFill/>
          </a:ln>
        </p:spPr>
      </p:pic>
      <p:pic>
        <p:nvPicPr>
          <p:cNvPr id="1358" name="Google Shape;1358;g3134fc11180_0_1217"/>
          <p:cNvPicPr preferRelativeResize="0"/>
          <p:nvPr/>
        </p:nvPicPr>
        <p:blipFill rotWithShape="1">
          <a:blip r:embed="rId5">
            <a:alphaModFix/>
          </a:blip>
          <a:srcRect b="0" l="0" r="0" t="0"/>
          <a:stretch/>
        </p:blipFill>
        <p:spPr>
          <a:xfrm flipH="1" rot="-5400000">
            <a:off x="643387" y="2910575"/>
            <a:ext cx="760199" cy="33950"/>
          </a:xfrm>
          <a:prstGeom prst="rect">
            <a:avLst/>
          </a:prstGeom>
          <a:noFill/>
          <a:ln>
            <a:noFill/>
          </a:ln>
        </p:spPr>
      </p:pic>
      <p:pic>
        <p:nvPicPr>
          <p:cNvPr id="1359" name="Google Shape;1359;g3134fc11180_0_1217"/>
          <p:cNvPicPr preferRelativeResize="0"/>
          <p:nvPr/>
        </p:nvPicPr>
        <p:blipFill rotWithShape="1">
          <a:blip r:embed="rId4">
            <a:alphaModFix/>
          </a:blip>
          <a:srcRect b="0" l="0" r="0" t="0"/>
          <a:stretch/>
        </p:blipFill>
        <p:spPr>
          <a:xfrm>
            <a:off x="879825" y="3307650"/>
            <a:ext cx="287325" cy="287325"/>
          </a:xfrm>
          <a:prstGeom prst="rect">
            <a:avLst/>
          </a:prstGeom>
          <a:noFill/>
          <a:ln>
            <a:noFill/>
          </a:ln>
        </p:spPr>
      </p:pic>
      <p:sp>
        <p:nvSpPr>
          <p:cNvPr id="1360" name="Google Shape;1360;g3134fc11180_0_1217"/>
          <p:cNvSpPr txBox="1"/>
          <p:nvPr/>
        </p:nvSpPr>
        <p:spPr>
          <a:xfrm>
            <a:off x="1616025" y="3520300"/>
            <a:ext cx="5549100" cy="869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Der Status wird von Kubernetes automatisch generiert und beschreibt den aktuellen Zustand der Ressource im Cluster. </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Wenn dieser Zustand vom gewünschten Zustand abweicht, korrigiert Kubernetes dies automatisch.</a:t>
            </a:r>
            <a:endParaRPr b="0" i="0" sz="1000" u="none" cap="none" strike="noStrike">
              <a:solidFill>
                <a:schemeClr val="lt1"/>
              </a:solidFill>
              <a:latin typeface="Montserrat"/>
              <a:ea typeface="Montserrat"/>
              <a:cs typeface="Montserrat"/>
              <a:sym typeface="Montserrat"/>
            </a:endParaRPr>
          </a:p>
        </p:txBody>
      </p:sp>
      <p:sp>
        <p:nvSpPr>
          <p:cNvPr id="1361" name="Google Shape;1361;g3134fc11180_0_1217"/>
          <p:cNvSpPr txBox="1"/>
          <p:nvPr/>
        </p:nvSpPr>
        <p:spPr>
          <a:xfrm>
            <a:off x="1528000" y="3225675"/>
            <a:ext cx="4494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Status</a:t>
            </a:r>
            <a:endParaRPr b="1" i="0" sz="1200" u="none" cap="none" strike="noStrike">
              <a:solidFill>
                <a:schemeClr val="lt1"/>
              </a:solidFill>
              <a:latin typeface="Arial"/>
              <a:ea typeface="Arial"/>
              <a:cs typeface="Arial"/>
              <a:sym typeface="Arial"/>
            </a:endParaRPr>
          </a:p>
        </p:txBody>
      </p:sp>
      <p:pic>
        <p:nvPicPr>
          <p:cNvPr id="1362" name="Google Shape;1362;g3134fc11180_0_1217"/>
          <p:cNvPicPr preferRelativeResize="0"/>
          <p:nvPr/>
        </p:nvPicPr>
        <p:blipFill rotWithShape="1">
          <a:blip r:embed="rId5">
            <a:alphaModFix/>
          </a:blip>
          <a:srcRect b="0" l="0" r="0" t="0"/>
          <a:stretch/>
        </p:blipFill>
        <p:spPr>
          <a:xfrm flipH="1" rot="10800000">
            <a:off x="1167150" y="3436188"/>
            <a:ext cx="360849" cy="30250"/>
          </a:xfrm>
          <a:prstGeom prst="rect">
            <a:avLst/>
          </a:prstGeom>
          <a:noFill/>
          <a:ln>
            <a:noFill/>
          </a:ln>
        </p:spPr>
      </p:pic>
      <p:pic>
        <p:nvPicPr>
          <p:cNvPr id="1363" name="Google Shape;1363;g3134fc11180_0_1217"/>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1364" name="Google Shape;1364;g3134fc11180_0_1217"/>
          <p:cNvPicPr preferRelativeResize="0"/>
          <p:nvPr/>
        </p:nvPicPr>
        <p:blipFill rotWithShape="1">
          <a:blip r:embed="rId6">
            <a:alphaModFix/>
          </a:blip>
          <a:srcRect b="0" l="0" r="0" t="0"/>
          <a:stretch/>
        </p:blipFill>
        <p:spPr>
          <a:xfrm>
            <a:off x="1439975" y="2361743"/>
            <a:ext cx="88025" cy="84356"/>
          </a:xfrm>
          <a:prstGeom prst="rect">
            <a:avLst/>
          </a:prstGeom>
          <a:noFill/>
          <a:ln>
            <a:noFill/>
          </a:ln>
        </p:spPr>
      </p:pic>
      <p:pic>
        <p:nvPicPr>
          <p:cNvPr id="1365" name="Google Shape;1365;g3134fc11180_0_1217"/>
          <p:cNvPicPr preferRelativeResize="0"/>
          <p:nvPr/>
        </p:nvPicPr>
        <p:blipFill rotWithShape="1">
          <a:blip r:embed="rId6">
            <a:alphaModFix/>
          </a:blip>
          <a:srcRect b="0" l="0" r="0" t="0"/>
          <a:stretch/>
        </p:blipFill>
        <p:spPr>
          <a:xfrm>
            <a:off x="1451800" y="3409543"/>
            <a:ext cx="88025" cy="84356"/>
          </a:xfrm>
          <a:prstGeom prst="rect">
            <a:avLst/>
          </a:prstGeom>
          <a:noFill/>
          <a:ln>
            <a:noFill/>
          </a:ln>
        </p:spPr>
      </p:pic>
      <p:pic>
        <p:nvPicPr>
          <p:cNvPr id="1366" name="Google Shape;1366;g3134fc11180_0_1217"/>
          <p:cNvPicPr preferRelativeResize="0"/>
          <p:nvPr/>
        </p:nvPicPr>
        <p:blipFill rotWithShape="1">
          <a:blip r:embed="rId5">
            <a:alphaModFix/>
          </a:blip>
          <a:srcRect b="0" l="0" r="0" t="0"/>
          <a:stretch/>
        </p:blipFill>
        <p:spPr>
          <a:xfrm flipH="1" rot="-5400000">
            <a:off x="643400" y="3959625"/>
            <a:ext cx="760199" cy="33950"/>
          </a:xfrm>
          <a:prstGeom prst="rect">
            <a:avLst/>
          </a:prstGeom>
          <a:noFill/>
          <a:ln>
            <a:noFill/>
          </a:ln>
        </p:spPr>
      </p:pic>
      <p:sp>
        <p:nvSpPr>
          <p:cNvPr id="1367" name="Google Shape;1367;g3134fc11180_0_12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1" name="Shape 1371"/>
        <p:cNvGrpSpPr/>
        <p:nvPr/>
      </p:nvGrpSpPr>
      <p:grpSpPr>
        <a:xfrm>
          <a:off x="0" y="0"/>
          <a:ext cx="0" cy="0"/>
          <a:chOff x="0" y="0"/>
          <a:chExt cx="0" cy="0"/>
        </a:xfrm>
      </p:grpSpPr>
      <p:sp>
        <p:nvSpPr>
          <p:cNvPr id="1372" name="Google Shape;1372;g3134fc11180_0_1314"/>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generierter Status</a:t>
            </a:r>
            <a:endParaRPr b="1" i="0" sz="1800" u="none" cap="none" strike="noStrike">
              <a:solidFill>
                <a:srgbClr val="6EC5F7"/>
              </a:solidFill>
              <a:latin typeface="Montserrat"/>
              <a:ea typeface="Montserrat"/>
              <a:cs typeface="Montserrat"/>
              <a:sym typeface="Montserrat"/>
            </a:endParaRPr>
          </a:p>
        </p:txBody>
      </p:sp>
      <p:pic>
        <p:nvPicPr>
          <p:cNvPr id="1373" name="Google Shape;1373;g3134fc11180_0_1314"/>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374" name="Google Shape;1374;g3134fc11180_0_1314"/>
          <p:cNvPicPr preferRelativeResize="0"/>
          <p:nvPr/>
        </p:nvPicPr>
        <p:blipFill rotWithShape="1">
          <a:blip r:embed="rId5">
            <a:alphaModFix/>
          </a:blip>
          <a:srcRect b="0" l="0" r="0" t="0"/>
          <a:stretch/>
        </p:blipFill>
        <p:spPr>
          <a:xfrm>
            <a:off x="1785500" y="1517450"/>
            <a:ext cx="5573006" cy="33673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8" name="Shape 1378"/>
        <p:cNvGrpSpPr/>
        <p:nvPr/>
      </p:nvGrpSpPr>
      <p:grpSpPr>
        <a:xfrm>
          <a:off x="0" y="0"/>
          <a:ext cx="0" cy="0"/>
          <a:chOff x="0" y="0"/>
          <a:chExt cx="0" cy="0"/>
        </a:xfrm>
      </p:grpSpPr>
      <p:sp>
        <p:nvSpPr>
          <p:cNvPr id="1379" name="Google Shape;1379;g3134fc11180_0_1297"/>
          <p:cNvSpPr txBox="1"/>
          <p:nvPr/>
        </p:nvSpPr>
        <p:spPr>
          <a:xfrm>
            <a:off x="1048900" y="1632000"/>
            <a:ext cx="7150200" cy="1328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In Kubernetes wird der gewünschte Zustand der Ressourcen definiert, und Kubernetes versucht diesen kontinuierlich zu gewährleisten.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Wenn der Ist-Zustand nicht dem gewünschten Zustand entspricht, wird Kubernetes aktiv, um den gewünschten Zustand wiederherzustellen.</a:t>
            </a:r>
            <a:endParaRPr b="0" i="0" sz="1200" u="none" cap="none" strike="noStrike">
              <a:solidFill>
                <a:schemeClr val="lt1"/>
              </a:solidFill>
              <a:latin typeface="Montserrat"/>
              <a:ea typeface="Montserrat"/>
              <a:cs typeface="Montserrat"/>
              <a:sym typeface="Montserrat"/>
            </a:endParaRPr>
          </a:p>
        </p:txBody>
      </p:sp>
      <p:sp>
        <p:nvSpPr>
          <p:cNvPr id="1380" name="Google Shape;1380;g3134fc11180_0_1297"/>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Bedeutung des deklarativen Ansatzes</a:t>
            </a:r>
            <a:endParaRPr b="1" i="0" sz="1800" u="none" cap="none" strike="noStrike">
              <a:solidFill>
                <a:srgbClr val="6EC5F7"/>
              </a:solidFill>
              <a:latin typeface="Montserrat"/>
              <a:ea typeface="Montserrat"/>
              <a:cs typeface="Montserrat"/>
              <a:sym typeface="Montserrat"/>
            </a:endParaRPr>
          </a:p>
        </p:txBody>
      </p:sp>
      <p:pic>
        <p:nvPicPr>
          <p:cNvPr id="1381" name="Google Shape;1381;g3134fc11180_0_1297"/>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5" name="Shape 1385"/>
        <p:cNvGrpSpPr/>
        <p:nvPr/>
      </p:nvGrpSpPr>
      <p:grpSpPr>
        <a:xfrm>
          <a:off x="0" y="0"/>
          <a:ext cx="0" cy="0"/>
          <a:chOff x="0" y="0"/>
          <a:chExt cx="0" cy="0"/>
        </a:xfrm>
      </p:grpSpPr>
      <p:sp>
        <p:nvSpPr>
          <p:cNvPr id="1386" name="Google Shape;1386;g3134fc11180_0_1305"/>
          <p:cNvSpPr txBox="1"/>
          <p:nvPr/>
        </p:nvSpPr>
        <p:spPr>
          <a:xfrm>
            <a:off x="1048900" y="1632000"/>
            <a:ext cx="7150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Definiert die Netzwerkzugänglichkeit eines Deployments, sodass Pods von außen erreichbar sind.</a:t>
            </a:r>
            <a:endParaRPr b="0" i="0" sz="1200" u="none" cap="none" strike="noStrike">
              <a:solidFill>
                <a:schemeClr val="lt1"/>
              </a:solidFill>
              <a:latin typeface="Montserrat"/>
              <a:ea typeface="Montserrat"/>
              <a:cs typeface="Montserrat"/>
              <a:sym typeface="Montserrat"/>
            </a:endParaRPr>
          </a:p>
        </p:txBody>
      </p:sp>
      <p:sp>
        <p:nvSpPr>
          <p:cNvPr id="1387" name="Google Shape;1387;g3134fc11180_0_1305"/>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Service-Konfiguration</a:t>
            </a:r>
            <a:endParaRPr b="1" i="0" sz="1800" u="none" cap="none" strike="noStrike">
              <a:solidFill>
                <a:srgbClr val="6EC5F7"/>
              </a:solidFill>
              <a:latin typeface="Montserrat"/>
              <a:ea typeface="Montserrat"/>
              <a:cs typeface="Montserrat"/>
              <a:sym typeface="Montserrat"/>
            </a:endParaRPr>
          </a:p>
        </p:txBody>
      </p:sp>
      <p:pic>
        <p:nvPicPr>
          <p:cNvPr id="1388" name="Google Shape;1388;g3134fc11180_0_130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389" name="Google Shape;1389;g3134fc11180_0_1305"/>
          <p:cNvPicPr preferRelativeResize="0"/>
          <p:nvPr/>
        </p:nvPicPr>
        <p:blipFill rotWithShape="1">
          <a:blip r:embed="rId5">
            <a:alphaModFix/>
          </a:blip>
          <a:srcRect b="0" l="0" r="0" t="0"/>
          <a:stretch/>
        </p:blipFill>
        <p:spPr>
          <a:xfrm>
            <a:off x="1080275" y="2278500"/>
            <a:ext cx="3608724" cy="25602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pic>
        <p:nvPicPr>
          <p:cNvPr id="1394" name="Google Shape;1394;g3134fc11180_0_1322"/>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1395" name="Google Shape;1395;g3134fc11180_0_1322"/>
          <p:cNvSpPr txBox="1"/>
          <p:nvPr/>
        </p:nvSpPr>
        <p:spPr>
          <a:xfrm>
            <a:off x="2184150" y="3140600"/>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Lab 2: Installationsoptionen und Setup</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Montserrat"/>
              <a:ea typeface="Montserrat"/>
              <a:cs typeface="Montserrat"/>
              <a:sym typeface="Montserrat"/>
            </a:endParaRPr>
          </a:p>
        </p:txBody>
      </p:sp>
      <p:sp>
        <p:nvSpPr>
          <p:cNvPr id="1396" name="Google Shape;1396;g3134fc11180_0_13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397" name="Google Shape;1397;g3134fc11180_0_1322"/>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g2e74b6ecf25_1_297"/>
          <p:cNvPicPr preferRelativeResize="0"/>
          <p:nvPr/>
        </p:nvPicPr>
        <p:blipFill rotWithShape="1">
          <a:blip r:embed="rId3">
            <a:alphaModFix/>
          </a:blip>
          <a:srcRect b="0" l="169" r="175" t="0"/>
          <a:stretch/>
        </p:blipFill>
        <p:spPr>
          <a:xfrm>
            <a:off x="0" y="0"/>
            <a:ext cx="9144003" cy="5161355"/>
          </a:xfrm>
          <a:prstGeom prst="rect">
            <a:avLst/>
          </a:prstGeom>
          <a:noFill/>
          <a:ln>
            <a:noFill/>
          </a:ln>
        </p:spPr>
      </p:pic>
      <p:sp>
        <p:nvSpPr>
          <p:cNvPr id="206" name="Google Shape;206;g2e74b6ecf25_1_297"/>
          <p:cNvSpPr txBox="1"/>
          <p:nvPr/>
        </p:nvSpPr>
        <p:spPr>
          <a:xfrm>
            <a:off x="2184150" y="3140600"/>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Montserrat"/>
                <a:ea typeface="Montserrat"/>
                <a:cs typeface="Montserrat"/>
                <a:sym typeface="Montserrat"/>
              </a:rPr>
              <a:t>Wer seid ihr?</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Montserrat"/>
              <a:ea typeface="Montserrat"/>
              <a:cs typeface="Montserrat"/>
              <a:sym typeface="Montserrat"/>
            </a:endParaRPr>
          </a:p>
        </p:txBody>
      </p:sp>
      <p:sp>
        <p:nvSpPr>
          <p:cNvPr id="207" name="Google Shape;207;g2e74b6ecf25_1_297"/>
          <p:cNvSpPr txBox="1"/>
          <p:nvPr/>
        </p:nvSpPr>
        <p:spPr>
          <a:xfrm>
            <a:off x="8743875" y="4774200"/>
            <a:ext cx="39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6EC5F7"/>
                </a:solidFill>
                <a:latin typeface="Montserrat"/>
                <a:ea typeface="Montserrat"/>
                <a:cs typeface="Montserrat"/>
                <a:sym typeface="Montserrat"/>
              </a:rPr>
              <a:t>14</a:t>
            </a:r>
            <a:endParaRPr b="0" i="0" sz="100" u="none" cap="none" strike="noStrike">
              <a:solidFill>
                <a:srgbClr val="6EC5F7"/>
              </a:solidFill>
              <a:latin typeface="Montserrat"/>
              <a:ea typeface="Montserrat"/>
              <a:cs typeface="Montserrat"/>
              <a:sym typeface="Montserrat"/>
            </a:endParaRPr>
          </a:p>
        </p:txBody>
      </p:sp>
      <p:sp>
        <p:nvSpPr>
          <p:cNvPr id="208" name="Google Shape;208;g2e74b6ecf25_1_2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09" name="Google Shape;209;g2e74b6ecf25_1_297"/>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g3134fc11180_0_14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1403" name="Google Shape;1403;g3134fc11180_0_1418"/>
          <p:cNvPicPr preferRelativeResize="0"/>
          <p:nvPr/>
        </p:nvPicPr>
        <p:blipFill rotWithShape="1">
          <a:blip r:embed="rId4">
            <a:alphaModFix/>
          </a:blip>
          <a:srcRect b="0" l="169" r="177" t="0"/>
          <a:stretch/>
        </p:blipFill>
        <p:spPr>
          <a:xfrm>
            <a:off x="0" y="0"/>
            <a:ext cx="9144003" cy="5161355"/>
          </a:xfrm>
          <a:prstGeom prst="rect">
            <a:avLst/>
          </a:prstGeom>
          <a:noFill/>
          <a:ln>
            <a:noFill/>
          </a:ln>
        </p:spPr>
      </p:pic>
      <p:pic>
        <p:nvPicPr>
          <p:cNvPr id="1404" name="Google Shape;1404;g3134fc11180_0_1418"/>
          <p:cNvPicPr preferRelativeResize="0"/>
          <p:nvPr/>
        </p:nvPicPr>
        <p:blipFill rotWithShape="1">
          <a:blip r:embed="rId5">
            <a:alphaModFix/>
          </a:blip>
          <a:srcRect b="0" l="0" r="0" t="0"/>
          <a:stretch/>
        </p:blipFill>
        <p:spPr>
          <a:xfrm>
            <a:off x="2133600" y="1028700"/>
            <a:ext cx="4876800" cy="3086100"/>
          </a:xfrm>
          <a:prstGeom prst="rect">
            <a:avLst/>
          </a:prstGeom>
          <a:noFill/>
          <a:ln>
            <a:noFill/>
          </a:ln>
        </p:spPr>
      </p:pic>
      <p:pic>
        <p:nvPicPr>
          <p:cNvPr id="1405" name="Google Shape;1405;g3134fc11180_0_1418"/>
          <p:cNvPicPr preferRelativeResize="0"/>
          <p:nvPr/>
        </p:nvPicPr>
        <p:blipFill rotWithShape="1">
          <a:blip r:embed="rId6">
            <a:alphaModFix/>
          </a:blip>
          <a:srcRect b="0" l="0" r="0" t="0"/>
          <a:stretch/>
        </p:blipFill>
        <p:spPr>
          <a:xfrm>
            <a:off x="2133600" y="662225"/>
            <a:ext cx="4876800" cy="38190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9" name="Shape 1409"/>
        <p:cNvGrpSpPr/>
        <p:nvPr/>
      </p:nvGrpSpPr>
      <p:grpSpPr>
        <a:xfrm>
          <a:off x="0" y="0"/>
          <a:ext cx="0" cy="0"/>
          <a:chOff x="0" y="0"/>
          <a:chExt cx="0" cy="0"/>
        </a:xfrm>
      </p:grpSpPr>
      <p:sp>
        <p:nvSpPr>
          <p:cNvPr id="1410" name="Google Shape;1410;g3134fc11180_0_1330"/>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Installationsoptionen für Kubernetes</a:t>
            </a:r>
            <a:endParaRPr b="1" i="0" sz="1800" u="none" cap="none" strike="noStrike">
              <a:solidFill>
                <a:srgbClr val="6EC5F7"/>
              </a:solidFill>
              <a:latin typeface="Montserrat"/>
              <a:ea typeface="Montserrat"/>
              <a:cs typeface="Montserrat"/>
              <a:sym typeface="Montserrat"/>
            </a:endParaRPr>
          </a:p>
        </p:txBody>
      </p:sp>
      <p:sp>
        <p:nvSpPr>
          <p:cNvPr id="1411" name="Google Shape;1411;g3134fc11180_0_1330"/>
          <p:cNvSpPr txBox="1"/>
          <p:nvPr/>
        </p:nvSpPr>
        <p:spPr>
          <a:xfrm>
            <a:off x="1605075" y="1464975"/>
            <a:ext cx="6867300" cy="997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Viele Cloud-Anbieter wie Google Kubernetes Engine (GKE), Amazon Elastic Kubernetes Service (EKS) und Azure Kubernetes Service (AKS) bieten verwaltete Kubernetes-Cluster.</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Cloud-Installationen sind ideal für produktionsreife, skalierbare Umgebungen und stellen alle notwendigen Ressourcen zur Verfügung.</a:t>
            </a:r>
            <a:endParaRPr b="0" i="0" sz="1000" u="none" cap="none" strike="noStrike">
              <a:solidFill>
                <a:schemeClr val="lt1"/>
              </a:solidFill>
              <a:latin typeface="Montserrat"/>
              <a:ea typeface="Montserrat"/>
              <a:cs typeface="Montserrat"/>
              <a:sym typeface="Montserrat"/>
            </a:endParaRPr>
          </a:p>
        </p:txBody>
      </p:sp>
      <p:pic>
        <p:nvPicPr>
          <p:cNvPr id="1412" name="Google Shape;1412;g3134fc11180_0_1330"/>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1413" name="Google Shape;1413;g3134fc11180_0_1330"/>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1414" name="Google Shape;1414;g3134fc11180_0_1330"/>
          <p:cNvPicPr preferRelativeResize="0"/>
          <p:nvPr/>
        </p:nvPicPr>
        <p:blipFill rotWithShape="1">
          <a:blip r:embed="rId5">
            <a:alphaModFix/>
          </a:blip>
          <a:srcRect b="-38" l="0" r="38014" t="39"/>
          <a:stretch/>
        </p:blipFill>
        <p:spPr>
          <a:xfrm flipH="1" rot="-5400000">
            <a:off x="412075" y="2092825"/>
            <a:ext cx="1222800" cy="33950"/>
          </a:xfrm>
          <a:prstGeom prst="rect">
            <a:avLst/>
          </a:prstGeom>
          <a:noFill/>
          <a:ln>
            <a:noFill/>
          </a:ln>
        </p:spPr>
      </p:pic>
      <p:sp>
        <p:nvSpPr>
          <p:cNvPr id="1415" name="Google Shape;1415;g3134fc11180_0_1330"/>
          <p:cNvSpPr txBox="1"/>
          <p:nvPr/>
        </p:nvSpPr>
        <p:spPr>
          <a:xfrm>
            <a:off x="153982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Cloud-Installation</a:t>
            </a:r>
            <a:endParaRPr b="1" i="0" sz="1200" u="none" cap="none" strike="noStrike">
              <a:solidFill>
                <a:schemeClr val="lt1"/>
              </a:solidFill>
              <a:latin typeface="Arial"/>
              <a:ea typeface="Arial"/>
              <a:cs typeface="Arial"/>
              <a:sym typeface="Arial"/>
            </a:endParaRPr>
          </a:p>
        </p:txBody>
      </p:sp>
      <p:pic>
        <p:nvPicPr>
          <p:cNvPr id="1416" name="Google Shape;1416;g3134fc11180_0_1330"/>
          <p:cNvPicPr preferRelativeResize="0"/>
          <p:nvPr/>
        </p:nvPicPr>
        <p:blipFill rotWithShape="1">
          <a:blip r:embed="rId4">
            <a:alphaModFix/>
          </a:blip>
          <a:srcRect b="0" l="0" r="0" t="0"/>
          <a:stretch/>
        </p:blipFill>
        <p:spPr>
          <a:xfrm>
            <a:off x="879825" y="2715800"/>
            <a:ext cx="287325" cy="287325"/>
          </a:xfrm>
          <a:prstGeom prst="rect">
            <a:avLst/>
          </a:prstGeom>
          <a:noFill/>
          <a:ln>
            <a:noFill/>
          </a:ln>
        </p:spPr>
      </p:pic>
      <p:sp>
        <p:nvSpPr>
          <p:cNvPr id="1417" name="Google Shape;1417;g3134fc11180_0_1330"/>
          <p:cNvSpPr txBox="1"/>
          <p:nvPr/>
        </p:nvSpPr>
        <p:spPr>
          <a:xfrm>
            <a:off x="1616025" y="2928450"/>
            <a:ext cx="6867300" cy="997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Minikube ermöglicht die Einrichtung eines lokalen, leichtgewichtigen Clusters auf einem einzigen Knoten, das sowohl Master- als auch Worker-Node-Prozesse ausführt.</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Minikube ist ideal für Entwicklungs- und Testumgebungen, wenn eine vollwertige Produktionseinrichtung zu aufwendig wäre.</a:t>
            </a:r>
            <a:endParaRPr b="0" i="0" sz="1000" u="none" cap="none" strike="noStrike">
              <a:solidFill>
                <a:schemeClr val="lt1"/>
              </a:solidFill>
              <a:latin typeface="Montserrat"/>
              <a:ea typeface="Montserrat"/>
              <a:cs typeface="Montserrat"/>
              <a:sym typeface="Montserrat"/>
            </a:endParaRPr>
          </a:p>
        </p:txBody>
      </p:sp>
      <p:sp>
        <p:nvSpPr>
          <p:cNvPr id="1418" name="Google Shape;1418;g3134fc11180_0_1330"/>
          <p:cNvSpPr txBox="1"/>
          <p:nvPr/>
        </p:nvSpPr>
        <p:spPr>
          <a:xfrm>
            <a:off x="1538625" y="2633825"/>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Lokale Installation mit Minikube</a:t>
            </a:r>
            <a:endParaRPr b="1" i="0" sz="1200" u="none" cap="none" strike="noStrike">
              <a:solidFill>
                <a:schemeClr val="lt1"/>
              </a:solidFill>
              <a:latin typeface="Arial"/>
              <a:ea typeface="Arial"/>
              <a:cs typeface="Arial"/>
              <a:sym typeface="Arial"/>
            </a:endParaRPr>
          </a:p>
        </p:txBody>
      </p:sp>
      <p:pic>
        <p:nvPicPr>
          <p:cNvPr id="1419" name="Google Shape;1419;g3134fc11180_0_1330"/>
          <p:cNvPicPr preferRelativeResize="0"/>
          <p:nvPr/>
        </p:nvPicPr>
        <p:blipFill rotWithShape="1">
          <a:blip r:embed="rId5">
            <a:alphaModFix/>
          </a:blip>
          <a:srcRect b="0" l="0" r="0" t="0"/>
          <a:stretch/>
        </p:blipFill>
        <p:spPr>
          <a:xfrm flipH="1" rot="10800000">
            <a:off x="1167150" y="2844338"/>
            <a:ext cx="360849" cy="30250"/>
          </a:xfrm>
          <a:prstGeom prst="rect">
            <a:avLst/>
          </a:prstGeom>
          <a:noFill/>
          <a:ln>
            <a:noFill/>
          </a:ln>
        </p:spPr>
      </p:pic>
      <p:pic>
        <p:nvPicPr>
          <p:cNvPr id="1420" name="Google Shape;1420;g3134fc11180_0_1330"/>
          <p:cNvPicPr preferRelativeResize="0"/>
          <p:nvPr/>
        </p:nvPicPr>
        <p:blipFill rotWithShape="1">
          <a:blip r:embed="rId5">
            <a:alphaModFix/>
          </a:blip>
          <a:srcRect b="0" l="0" r="0" t="0"/>
          <a:stretch/>
        </p:blipFill>
        <p:spPr>
          <a:xfrm flipH="1" rot="-5400000">
            <a:off x="643387" y="3367775"/>
            <a:ext cx="760199" cy="33950"/>
          </a:xfrm>
          <a:prstGeom prst="rect">
            <a:avLst/>
          </a:prstGeom>
          <a:noFill/>
          <a:ln>
            <a:noFill/>
          </a:ln>
        </p:spPr>
      </p:pic>
      <p:pic>
        <p:nvPicPr>
          <p:cNvPr id="1421" name="Google Shape;1421;g3134fc11180_0_1330"/>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1422" name="Google Shape;1422;g3134fc11180_0_1330"/>
          <p:cNvPicPr preferRelativeResize="0"/>
          <p:nvPr/>
        </p:nvPicPr>
        <p:blipFill rotWithShape="1">
          <a:blip r:embed="rId6">
            <a:alphaModFix/>
          </a:blip>
          <a:srcRect b="0" l="0" r="0" t="0"/>
          <a:stretch/>
        </p:blipFill>
        <p:spPr>
          <a:xfrm>
            <a:off x="1439975" y="2818943"/>
            <a:ext cx="88025" cy="84356"/>
          </a:xfrm>
          <a:prstGeom prst="rect">
            <a:avLst/>
          </a:prstGeom>
          <a:noFill/>
          <a:ln>
            <a:noFill/>
          </a:ln>
        </p:spPr>
      </p:pic>
      <p:sp>
        <p:nvSpPr>
          <p:cNvPr id="1423" name="Google Shape;1423;g3134fc11180_0_13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7" name="Shape 1427"/>
        <p:cNvGrpSpPr/>
        <p:nvPr/>
      </p:nvGrpSpPr>
      <p:grpSpPr>
        <a:xfrm>
          <a:off x="0" y="0"/>
          <a:ext cx="0" cy="0"/>
          <a:chOff x="0" y="0"/>
          <a:chExt cx="0" cy="0"/>
        </a:xfrm>
      </p:grpSpPr>
      <p:sp>
        <p:nvSpPr>
          <p:cNvPr id="1428" name="Google Shape;1428;g3134fc11180_0_1402"/>
          <p:cNvSpPr txBox="1"/>
          <p:nvPr/>
        </p:nvSpPr>
        <p:spPr>
          <a:xfrm>
            <a:off x="1048900" y="1632000"/>
            <a:ext cx="7150200" cy="1328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Minikube ist ein Open-Source-Tool, das einen Ein-Knoten-Kubernetes-Cluster auf dem lokalen Rechner bereitstellt.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Sowohl die Control Plane als auch die Worker-Prozesse laufen auf demselben Knoten, der standardmäßig mit Docker als Container-Runtime arbeitet.</a:t>
            </a:r>
            <a:endParaRPr b="0" i="0" sz="1200" u="none" cap="none" strike="noStrike">
              <a:solidFill>
                <a:schemeClr val="lt1"/>
              </a:solidFill>
              <a:latin typeface="Montserrat"/>
              <a:ea typeface="Montserrat"/>
              <a:cs typeface="Montserrat"/>
              <a:sym typeface="Montserrat"/>
            </a:endParaRPr>
          </a:p>
        </p:txBody>
      </p:sp>
      <p:sp>
        <p:nvSpPr>
          <p:cNvPr id="1429" name="Google Shape;1429;g3134fc11180_0_1402"/>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Was ist Minikube?</a:t>
            </a:r>
            <a:endParaRPr b="1" i="0" sz="1800" u="none" cap="none" strike="noStrike">
              <a:solidFill>
                <a:srgbClr val="6EC5F7"/>
              </a:solidFill>
              <a:latin typeface="Montserrat"/>
              <a:ea typeface="Montserrat"/>
              <a:cs typeface="Montserrat"/>
              <a:sym typeface="Montserrat"/>
            </a:endParaRPr>
          </a:p>
        </p:txBody>
      </p:sp>
      <p:pic>
        <p:nvPicPr>
          <p:cNvPr id="1430" name="Google Shape;1430;g3134fc11180_0_1402"/>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g3134fc11180_0_147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1436" name="Google Shape;1436;g3134fc11180_0_1474"/>
          <p:cNvPicPr preferRelativeResize="0"/>
          <p:nvPr/>
        </p:nvPicPr>
        <p:blipFill rotWithShape="1">
          <a:blip r:embed="rId3">
            <a:alphaModFix/>
          </a:blip>
          <a:srcRect b="0" l="169" r="177" t="0"/>
          <a:stretch/>
        </p:blipFill>
        <p:spPr>
          <a:xfrm>
            <a:off x="0" y="76200"/>
            <a:ext cx="9144003" cy="5161355"/>
          </a:xfrm>
          <a:prstGeom prst="rect">
            <a:avLst/>
          </a:prstGeom>
          <a:noFill/>
          <a:ln>
            <a:noFill/>
          </a:ln>
        </p:spPr>
      </p:pic>
      <p:pic>
        <p:nvPicPr>
          <p:cNvPr id="1437" name="Google Shape;1437;g3134fc11180_0_1474"/>
          <p:cNvPicPr preferRelativeResize="0"/>
          <p:nvPr/>
        </p:nvPicPr>
        <p:blipFill rotWithShape="1">
          <a:blip r:embed="rId4">
            <a:alphaModFix/>
          </a:blip>
          <a:srcRect b="0" l="0" r="0" t="0"/>
          <a:stretch/>
        </p:blipFill>
        <p:spPr>
          <a:xfrm>
            <a:off x="2151703" y="1058537"/>
            <a:ext cx="4840599" cy="30442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1" name="Shape 1441"/>
        <p:cNvGrpSpPr/>
        <p:nvPr/>
      </p:nvGrpSpPr>
      <p:grpSpPr>
        <a:xfrm>
          <a:off x="0" y="0"/>
          <a:ext cx="0" cy="0"/>
          <a:chOff x="0" y="0"/>
          <a:chExt cx="0" cy="0"/>
        </a:xfrm>
      </p:grpSpPr>
      <p:sp>
        <p:nvSpPr>
          <p:cNvPr id="1442" name="Google Shape;1442;g3134fc11180_0_1410"/>
          <p:cNvSpPr txBox="1"/>
          <p:nvPr/>
        </p:nvSpPr>
        <p:spPr>
          <a:xfrm>
            <a:off x="1048900" y="1632000"/>
            <a:ext cx="7150200" cy="2011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kubectl ist das primäre Kommandozeilen-Tool, mit dem Anwender Befehle an Kubernetes senden können, um Ressourcen zu erstellen, zu verwalten und zu überwachen.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Es funktioniert mit jedem Kubernetes-Cluster, einschließlich Minikube, Cloud-Installationen und hybriden Setups.</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100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p:txBody>
      </p:sp>
      <p:sp>
        <p:nvSpPr>
          <p:cNvPr id="1443" name="Google Shape;1443;g3134fc11180_0_1410"/>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Was ist kubectl?</a:t>
            </a:r>
            <a:endParaRPr b="1" i="0" sz="1800" u="none" cap="none" strike="noStrike">
              <a:solidFill>
                <a:srgbClr val="6EC5F7"/>
              </a:solidFill>
              <a:latin typeface="Montserrat"/>
              <a:ea typeface="Montserrat"/>
              <a:cs typeface="Montserrat"/>
              <a:sym typeface="Montserrat"/>
            </a:endParaRPr>
          </a:p>
        </p:txBody>
      </p:sp>
      <p:pic>
        <p:nvPicPr>
          <p:cNvPr id="1444" name="Google Shape;1444;g3134fc11180_0_1410"/>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8" name="Shape 1448"/>
        <p:cNvGrpSpPr/>
        <p:nvPr/>
      </p:nvGrpSpPr>
      <p:grpSpPr>
        <a:xfrm>
          <a:off x="0" y="0"/>
          <a:ext cx="0" cy="0"/>
          <a:chOff x="0" y="0"/>
          <a:chExt cx="0" cy="0"/>
        </a:xfrm>
      </p:grpSpPr>
      <p:sp>
        <p:nvSpPr>
          <p:cNvPr id="1449" name="Google Shape;1449;g3134fc11180_0_1481"/>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Voraussetzungen und Installation</a:t>
            </a:r>
            <a:endParaRPr b="1" i="0" sz="1800" u="none" cap="none" strike="noStrike">
              <a:solidFill>
                <a:srgbClr val="6EC5F7"/>
              </a:solidFill>
              <a:latin typeface="Montserrat"/>
              <a:ea typeface="Montserrat"/>
              <a:cs typeface="Montserrat"/>
              <a:sym typeface="Montserrat"/>
            </a:endParaRPr>
          </a:p>
        </p:txBody>
      </p:sp>
      <p:sp>
        <p:nvSpPr>
          <p:cNvPr id="1450" name="Google Shape;1450;g3134fc11180_0_1481"/>
          <p:cNvSpPr txBox="1"/>
          <p:nvPr/>
        </p:nvSpPr>
        <p:spPr>
          <a:xfrm>
            <a:off x="1605075" y="1464975"/>
            <a:ext cx="6867300" cy="820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1" i="0" lang="en" sz="1000" u="none" cap="none" strike="noStrike">
                <a:solidFill>
                  <a:schemeClr val="lt1"/>
                </a:solidFill>
                <a:latin typeface="Montserrat"/>
                <a:ea typeface="Montserrat"/>
                <a:cs typeface="Montserrat"/>
                <a:sym typeface="Montserrat"/>
              </a:rPr>
              <a:t>Docker:</a:t>
            </a:r>
            <a:r>
              <a:rPr b="0" i="0" lang="en" sz="1000" u="none" cap="none" strike="noStrike">
                <a:solidFill>
                  <a:schemeClr val="lt1"/>
                </a:solidFill>
                <a:latin typeface="Montserrat"/>
                <a:ea typeface="Montserrat"/>
                <a:cs typeface="Montserrat"/>
                <a:sym typeface="Montserrat"/>
              </a:rPr>
              <a:t> Minikube nutzt Docker als bevorzugten Treiber für die Ausführung auf lokalen Rechnern.</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1" i="0" lang="en" sz="1000" u="none" cap="none" strike="noStrike">
                <a:solidFill>
                  <a:schemeClr val="lt1"/>
                </a:solidFill>
                <a:latin typeface="Montserrat"/>
                <a:ea typeface="Montserrat"/>
                <a:cs typeface="Montserrat"/>
                <a:sym typeface="Montserrat"/>
              </a:rPr>
              <a:t>Virtuelle Maschine:</a:t>
            </a:r>
            <a:r>
              <a:rPr b="0" i="0" lang="en" sz="1000" u="none" cap="none" strike="noStrike">
                <a:solidFill>
                  <a:schemeClr val="lt1"/>
                </a:solidFill>
                <a:latin typeface="Montserrat"/>
                <a:ea typeface="Montserrat"/>
                <a:cs typeface="Montserrat"/>
                <a:sym typeface="Montserrat"/>
              </a:rPr>
              <a:t> Alternativ zu Docker kann Minikube auch in einer VM-Umgebung laufen (z. B. VirtualBox).</a:t>
            </a:r>
            <a:endParaRPr b="0" i="0" sz="1000" u="none" cap="none" strike="noStrike">
              <a:solidFill>
                <a:schemeClr val="lt1"/>
              </a:solidFill>
              <a:latin typeface="Montserrat"/>
              <a:ea typeface="Montserrat"/>
              <a:cs typeface="Montserrat"/>
              <a:sym typeface="Montserrat"/>
            </a:endParaRPr>
          </a:p>
        </p:txBody>
      </p:sp>
      <p:pic>
        <p:nvPicPr>
          <p:cNvPr id="1451" name="Google Shape;1451;g3134fc11180_0_1481"/>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1452" name="Google Shape;1452;g3134fc11180_0_1481"/>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1453" name="Google Shape;1453;g3134fc11180_0_1481"/>
          <p:cNvPicPr preferRelativeResize="0"/>
          <p:nvPr/>
        </p:nvPicPr>
        <p:blipFill rotWithShape="1">
          <a:blip r:embed="rId5">
            <a:alphaModFix/>
          </a:blip>
          <a:srcRect b="-38" l="0" r="38014" t="39"/>
          <a:stretch/>
        </p:blipFill>
        <p:spPr>
          <a:xfrm flipH="1" rot="-5400000">
            <a:off x="412075" y="2092825"/>
            <a:ext cx="1222800" cy="33950"/>
          </a:xfrm>
          <a:prstGeom prst="rect">
            <a:avLst/>
          </a:prstGeom>
          <a:noFill/>
          <a:ln>
            <a:noFill/>
          </a:ln>
        </p:spPr>
      </p:pic>
      <p:sp>
        <p:nvSpPr>
          <p:cNvPr id="1454" name="Google Shape;1454;g3134fc11180_0_1481"/>
          <p:cNvSpPr txBox="1"/>
          <p:nvPr/>
        </p:nvSpPr>
        <p:spPr>
          <a:xfrm>
            <a:off x="153982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Voraussetzungen</a:t>
            </a:r>
            <a:endParaRPr b="1" i="0" sz="1200" u="none" cap="none" strike="noStrike">
              <a:solidFill>
                <a:schemeClr val="lt1"/>
              </a:solidFill>
              <a:latin typeface="Arial"/>
              <a:ea typeface="Arial"/>
              <a:cs typeface="Arial"/>
              <a:sym typeface="Arial"/>
            </a:endParaRPr>
          </a:p>
        </p:txBody>
      </p:sp>
      <p:pic>
        <p:nvPicPr>
          <p:cNvPr id="1455" name="Google Shape;1455;g3134fc11180_0_1481"/>
          <p:cNvPicPr preferRelativeResize="0"/>
          <p:nvPr/>
        </p:nvPicPr>
        <p:blipFill rotWithShape="1">
          <a:blip r:embed="rId4">
            <a:alphaModFix/>
          </a:blip>
          <a:srcRect b="0" l="0" r="0" t="0"/>
          <a:stretch/>
        </p:blipFill>
        <p:spPr>
          <a:xfrm>
            <a:off x="879825" y="2715800"/>
            <a:ext cx="287325" cy="287325"/>
          </a:xfrm>
          <a:prstGeom prst="rect">
            <a:avLst/>
          </a:prstGeom>
          <a:noFill/>
          <a:ln>
            <a:noFill/>
          </a:ln>
        </p:spPr>
      </p:pic>
      <p:sp>
        <p:nvSpPr>
          <p:cNvPr id="1456" name="Google Shape;1456;g3134fc11180_0_1481"/>
          <p:cNvSpPr txBox="1"/>
          <p:nvPr/>
        </p:nvSpPr>
        <p:spPr>
          <a:xfrm>
            <a:off x="1616025" y="2928450"/>
            <a:ext cx="6867300" cy="820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Lade Docker Desktop herunter und installiere es, um die Container-Runtime für Minikube bereitzustellen. </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Docker Desktop ist für Windows und macOS verfügbar.</a:t>
            </a:r>
            <a:endParaRPr b="0" i="0" sz="1000" u="none" cap="none" strike="noStrike">
              <a:solidFill>
                <a:schemeClr val="lt1"/>
              </a:solidFill>
              <a:latin typeface="Montserrat"/>
              <a:ea typeface="Montserrat"/>
              <a:cs typeface="Montserrat"/>
              <a:sym typeface="Montserrat"/>
            </a:endParaRPr>
          </a:p>
        </p:txBody>
      </p:sp>
      <p:sp>
        <p:nvSpPr>
          <p:cNvPr id="1457" name="Google Shape;1457;g3134fc11180_0_1481"/>
          <p:cNvSpPr txBox="1"/>
          <p:nvPr/>
        </p:nvSpPr>
        <p:spPr>
          <a:xfrm>
            <a:off x="1538625" y="2633825"/>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Installation von Docker Desktop</a:t>
            </a:r>
            <a:endParaRPr b="1" i="0" sz="1200" u="none" cap="none" strike="noStrike">
              <a:solidFill>
                <a:schemeClr val="lt1"/>
              </a:solidFill>
              <a:latin typeface="Arial"/>
              <a:ea typeface="Arial"/>
              <a:cs typeface="Arial"/>
              <a:sym typeface="Arial"/>
            </a:endParaRPr>
          </a:p>
        </p:txBody>
      </p:sp>
      <p:pic>
        <p:nvPicPr>
          <p:cNvPr id="1458" name="Google Shape;1458;g3134fc11180_0_1481"/>
          <p:cNvPicPr preferRelativeResize="0"/>
          <p:nvPr/>
        </p:nvPicPr>
        <p:blipFill rotWithShape="1">
          <a:blip r:embed="rId5">
            <a:alphaModFix/>
          </a:blip>
          <a:srcRect b="0" l="0" r="0" t="0"/>
          <a:stretch/>
        </p:blipFill>
        <p:spPr>
          <a:xfrm flipH="1" rot="10800000">
            <a:off x="1167150" y="2844338"/>
            <a:ext cx="360849" cy="30250"/>
          </a:xfrm>
          <a:prstGeom prst="rect">
            <a:avLst/>
          </a:prstGeom>
          <a:noFill/>
          <a:ln>
            <a:noFill/>
          </a:ln>
        </p:spPr>
      </p:pic>
      <p:pic>
        <p:nvPicPr>
          <p:cNvPr id="1459" name="Google Shape;1459;g3134fc11180_0_1481"/>
          <p:cNvPicPr preferRelativeResize="0"/>
          <p:nvPr/>
        </p:nvPicPr>
        <p:blipFill rotWithShape="1">
          <a:blip r:embed="rId5">
            <a:alphaModFix/>
          </a:blip>
          <a:srcRect b="0" l="0" r="0" t="0"/>
          <a:stretch/>
        </p:blipFill>
        <p:spPr>
          <a:xfrm flipH="1" rot="-5400000">
            <a:off x="643387" y="3367775"/>
            <a:ext cx="760199" cy="33950"/>
          </a:xfrm>
          <a:prstGeom prst="rect">
            <a:avLst/>
          </a:prstGeom>
          <a:noFill/>
          <a:ln>
            <a:noFill/>
          </a:ln>
        </p:spPr>
      </p:pic>
      <p:pic>
        <p:nvPicPr>
          <p:cNvPr id="1460" name="Google Shape;1460;g3134fc11180_0_1481"/>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1461" name="Google Shape;1461;g3134fc11180_0_1481"/>
          <p:cNvPicPr preferRelativeResize="0"/>
          <p:nvPr/>
        </p:nvPicPr>
        <p:blipFill rotWithShape="1">
          <a:blip r:embed="rId6">
            <a:alphaModFix/>
          </a:blip>
          <a:srcRect b="0" l="0" r="0" t="0"/>
          <a:stretch/>
        </p:blipFill>
        <p:spPr>
          <a:xfrm>
            <a:off x="1439975" y="2818943"/>
            <a:ext cx="88025" cy="84356"/>
          </a:xfrm>
          <a:prstGeom prst="rect">
            <a:avLst/>
          </a:prstGeom>
          <a:noFill/>
          <a:ln>
            <a:noFill/>
          </a:ln>
        </p:spPr>
      </p:pic>
      <p:sp>
        <p:nvSpPr>
          <p:cNvPr id="1462" name="Google Shape;1462;g3134fc11180_0_14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6" name="Shape 1466"/>
        <p:cNvGrpSpPr/>
        <p:nvPr/>
      </p:nvGrpSpPr>
      <p:grpSpPr>
        <a:xfrm>
          <a:off x="0" y="0"/>
          <a:ext cx="0" cy="0"/>
          <a:chOff x="0" y="0"/>
          <a:chExt cx="0" cy="0"/>
        </a:xfrm>
      </p:grpSpPr>
      <p:sp>
        <p:nvSpPr>
          <p:cNvPr id="1467" name="Google Shape;1467;g3134fc11180_0_1503"/>
          <p:cNvSpPr txBox="1"/>
          <p:nvPr/>
        </p:nvSpPr>
        <p:spPr>
          <a:xfrm>
            <a:off x="1048900" y="1632000"/>
            <a:ext cx="7150200" cy="1990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Windows:</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sng" cap="none" strike="noStrike">
                <a:solidFill>
                  <a:schemeClr val="hlink"/>
                </a:solidFill>
                <a:latin typeface="Montserrat"/>
                <a:ea typeface="Montserrat"/>
                <a:cs typeface="Montserrat"/>
                <a:sym typeface="Montserrat"/>
                <a:hlinkClick r:id="rId4"/>
              </a:rPr>
              <a:t>https://storage.googleapis.com/minikube/releases/latest/minikube-installer.exe</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Folgen sie die Instruktionen des Installers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MacOS:</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accent6"/>
              </a:buClr>
              <a:buSzPts val="1200"/>
              <a:buFont typeface="Montserrat"/>
              <a:buChar char="○"/>
            </a:pPr>
            <a:r>
              <a:rPr b="0" i="0" lang="en" sz="1200" u="none" cap="none" strike="noStrike">
                <a:solidFill>
                  <a:schemeClr val="accent6"/>
                </a:solidFill>
                <a:latin typeface="Montserrat"/>
                <a:ea typeface="Montserrat"/>
                <a:cs typeface="Montserrat"/>
                <a:sym typeface="Montserrat"/>
              </a:rPr>
              <a:t>brew install minikube</a:t>
            </a:r>
            <a:endParaRPr b="0" i="0" sz="1200" u="none" cap="none" strike="noStrike">
              <a:solidFill>
                <a:schemeClr val="accent6"/>
              </a:solidFill>
              <a:latin typeface="Montserrat"/>
              <a:ea typeface="Montserrat"/>
              <a:cs typeface="Montserrat"/>
              <a:sym typeface="Montserrat"/>
            </a:endParaRPr>
          </a:p>
        </p:txBody>
      </p:sp>
      <p:sp>
        <p:nvSpPr>
          <p:cNvPr id="1468" name="Google Shape;1468;g3134fc11180_0_1503"/>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Installation von Minikube</a:t>
            </a:r>
            <a:endParaRPr b="1" i="0" sz="1800" u="none" cap="none" strike="noStrike">
              <a:solidFill>
                <a:srgbClr val="6EC5F7"/>
              </a:solidFill>
              <a:latin typeface="Montserrat"/>
              <a:ea typeface="Montserrat"/>
              <a:cs typeface="Montserrat"/>
              <a:sym typeface="Montserrat"/>
            </a:endParaRPr>
          </a:p>
        </p:txBody>
      </p:sp>
      <p:pic>
        <p:nvPicPr>
          <p:cNvPr id="1469" name="Google Shape;1469;g3134fc11180_0_1503"/>
          <p:cNvPicPr preferRelativeResize="0"/>
          <p:nvPr/>
        </p:nvPicPr>
        <p:blipFill rotWithShape="1">
          <a:blip r:embed="rId5">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3" name="Shape 1473"/>
        <p:cNvGrpSpPr/>
        <p:nvPr/>
      </p:nvGrpSpPr>
      <p:grpSpPr>
        <a:xfrm>
          <a:off x="0" y="0"/>
          <a:ext cx="0" cy="0"/>
          <a:chOff x="0" y="0"/>
          <a:chExt cx="0" cy="0"/>
        </a:xfrm>
      </p:grpSpPr>
      <p:sp>
        <p:nvSpPr>
          <p:cNvPr id="1474" name="Google Shape;1474;g3134fc11180_0_1513"/>
          <p:cNvSpPr txBox="1"/>
          <p:nvPr/>
        </p:nvSpPr>
        <p:spPr>
          <a:xfrm>
            <a:off x="1048900" y="1632000"/>
            <a:ext cx="7150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Minikube wird mit einem einfachen Befehl gestartet und erstellt einen lokalen Kubernetes-Cluster.</a:t>
            </a:r>
            <a:endParaRPr b="0" i="0" sz="1200" u="none" cap="none" strike="noStrike">
              <a:solidFill>
                <a:schemeClr val="lt1"/>
              </a:solidFill>
              <a:latin typeface="Montserrat"/>
              <a:ea typeface="Montserrat"/>
              <a:cs typeface="Montserrat"/>
              <a:sym typeface="Montserrat"/>
            </a:endParaRPr>
          </a:p>
        </p:txBody>
      </p:sp>
      <p:sp>
        <p:nvSpPr>
          <p:cNvPr id="1475" name="Google Shape;1475;g3134fc11180_0_1513"/>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Minikube starten – Erstellen eines lokalen Clusters</a:t>
            </a:r>
            <a:endParaRPr b="1" i="0" sz="1800" u="none" cap="none" strike="noStrike">
              <a:solidFill>
                <a:srgbClr val="6EC5F7"/>
              </a:solidFill>
              <a:latin typeface="Montserrat"/>
              <a:ea typeface="Montserrat"/>
              <a:cs typeface="Montserrat"/>
              <a:sym typeface="Montserrat"/>
            </a:endParaRPr>
          </a:p>
        </p:txBody>
      </p:sp>
      <p:pic>
        <p:nvPicPr>
          <p:cNvPr id="1476" name="Google Shape;1476;g3134fc11180_0_1513"/>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477" name="Google Shape;1477;g3134fc11180_0_1513"/>
          <p:cNvPicPr preferRelativeResize="0"/>
          <p:nvPr/>
        </p:nvPicPr>
        <p:blipFill rotWithShape="1">
          <a:blip r:embed="rId5">
            <a:alphaModFix/>
          </a:blip>
          <a:srcRect b="0" l="0" r="0" t="0"/>
          <a:stretch/>
        </p:blipFill>
        <p:spPr>
          <a:xfrm>
            <a:off x="1080275" y="2278500"/>
            <a:ext cx="3981450" cy="542925"/>
          </a:xfrm>
          <a:prstGeom prst="rect">
            <a:avLst/>
          </a:prstGeom>
          <a:noFill/>
          <a:ln>
            <a:noFill/>
          </a:ln>
        </p:spPr>
      </p:pic>
      <p:sp>
        <p:nvSpPr>
          <p:cNvPr id="1478" name="Google Shape;1478;g3134fc11180_0_1513"/>
          <p:cNvSpPr txBox="1"/>
          <p:nvPr/>
        </p:nvSpPr>
        <p:spPr>
          <a:xfrm>
            <a:off x="1048900" y="2851200"/>
            <a:ext cx="7150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a:t>
            </a:r>
            <a:r>
              <a:rPr b="0" i="0" lang="en" sz="1200" u="none" cap="none" strike="noStrike">
                <a:solidFill>
                  <a:schemeClr val="accent6"/>
                </a:solidFill>
                <a:latin typeface="Montserrat"/>
                <a:ea typeface="Montserrat"/>
                <a:cs typeface="Montserrat"/>
                <a:sym typeface="Montserrat"/>
              </a:rPr>
              <a:t>--driver=docker</a:t>
            </a:r>
            <a:r>
              <a:rPr b="0" i="0" lang="en" sz="1200" u="none" cap="none" strike="noStrike">
                <a:solidFill>
                  <a:schemeClr val="lt1"/>
                </a:solidFill>
                <a:latin typeface="Montserrat"/>
                <a:ea typeface="Montserrat"/>
                <a:cs typeface="Montserrat"/>
                <a:sym typeface="Montserrat"/>
              </a:rPr>
              <a:t>-Parameter legt fest, dass Minikube als Docker-Container auf der lokalen Maschine ausgeführt wird.</a:t>
            </a:r>
            <a:endParaRPr b="0" i="0" sz="12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2" name="Shape 1482"/>
        <p:cNvGrpSpPr/>
        <p:nvPr/>
      </p:nvGrpSpPr>
      <p:grpSpPr>
        <a:xfrm>
          <a:off x="0" y="0"/>
          <a:ext cx="0" cy="0"/>
          <a:chOff x="0" y="0"/>
          <a:chExt cx="0" cy="0"/>
        </a:xfrm>
      </p:grpSpPr>
      <p:sp>
        <p:nvSpPr>
          <p:cNvPr id="1483" name="Google Shape;1483;g3134fc11180_0_1524"/>
          <p:cNvSpPr txBox="1"/>
          <p:nvPr/>
        </p:nvSpPr>
        <p:spPr>
          <a:xfrm>
            <a:off x="1048900" y="1632000"/>
            <a:ext cx="7150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Nach dem Start kann der Status des Clusters überprüft werden, um sicherzustellen, dass alle Komponenten aktiv sind.</a:t>
            </a:r>
            <a:endParaRPr b="0" i="0" sz="1200" u="none" cap="none" strike="noStrike">
              <a:solidFill>
                <a:schemeClr val="lt1"/>
              </a:solidFill>
              <a:latin typeface="Montserrat"/>
              <a:ea typeface="Montserrat"/>
              <a:cs typeface="Montserrat"/>
              <a:sym typeface="Montserrat"/>
            </a:endParaRPr>
          </a:p>
        </p:txBody>
      </p:sp>
      <p:sp>
        <p:nvSpPr>
          <p:cNvPr id="1484" name="Google Shape;1484;g3134fc11180_0_1524"/>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Status des Minikube-Clusters überprüfen</a:t>
            </a:r>
            <a:endParaRPr b="1" i="0" sz="1800" u="none" cap="none" strike="noStrike">
              <a:solidFill>
                <a:srgbClr val="6EC5F7"/>
              </a:solidFill>
              <a:latin typeface="Montserrat"/>
              <a:ea typeface="Montserrat"/>
              <a:cs typeface="Montserrat"/>
              <a:sym typeface="Montserrat"/>
            </a:endParaRPr>
          </a:p>
        </p:txBody>
      </p:sp>
      <p:pic>
        <p:nvPicPr>
          <p:cNvPr id="1485" name="Google Shape;1485;g3134fc11180_0_1524"/>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486" name="Google Shape;1486;g3134fc11180_0_1524"/>
          <p:cNvPicPr preferRelativeResize="0"/>
          <p:nvPr/>
        </p:nvPicPr>
        <p:blipFill rotWithShape="1">
          <a:blip r:embed="rId5">
            <a:alphaModFix/>
          </a:blip>
          <a:srcRect b="0" l="0" r="0" t="0"/>
          <a:stretch/>
        </p:blipFill>
        <p:spPr>
          <a:xfrm>
            <a:off x="1080275" y="2278500"/>
            <a:ext cx="2390775" cy="5238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0" name="Shape 1490"/>
        <p:cNvGrpSpPr/>
        <p:nvPr/>
      </p:nvGrpSpPr>
      <p:grpSpPr>
        <a:xfrm>
          <a:off x="0" y="0"/>
          <a:ext cx="0" cy="0"/>
          <a:chOff x="0" y="0"/>
          <a:chExt cx="0" cy="0"/>
        </a:xfrm>
      </p:grpSpPr>
      <p:sp>
        <p:nvSpPr>
          <p:cNvPr id="1491" name="Google Shape;1491;g3134fc11180_0_1535"/>
          <p:cNvSpPr txBox="1"/>
          <p:nvPr/>
        </p:nvSpPr>
        <p:spPr>
          <a:xfrm>
            <a:off x="1048900" y="1632000"/>
            <a:ext cx="71502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Minikube kann entweder als Docker-Container oder in einer virtuellen Maschine ausgeführt werden.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Docker ist der bevorzugte Treiber und bietet die einfachste Einrichtung.</a:t>
            </a:r>
            <a:endParaRPr b="0" i="0" sz="1200" u="none" cap="none" strike="noStrike">
              <a:solidFill>
                <a:schemeClr val="lt1"/>
              </a:solidFill>
              <a:latin typeface="Montserrat"/>
              <a:ea typeface="Montserrat"/>
              <a:cs typeface="Montserrat"/>
              <a:sym typeface="Montserrat"/>
            </a:endParaRPr>
          </a:p>
        </p:txBody>
      </p:sp>
      <p:sp>
        <p:nvSpPr>
          <p:cNvPr id="1492" name="Google Shape;1492;g3134fc11180_0_1535"/>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Verschiedene Treiber und Einstellungen</a:t>
            </a:r>
            <a:endParaRPr b="1" i="0" sz="1800" u="none" cap="none" strike="noStrike">
              <a:solidFill>
                <a:srgbClr val="6EC5F7"/>
              </a:solidFill>
              <a:latin typeface="Montserrat"/>
              <a:ea typeface="Montserrat"/>
              <a:cs typeface="Montserrat"/>
              <a:sym typeface="Montserrat"/>
            </a:endParaRPr>
          </a:p>
        </p:txBody>
      </p:sp>
      <p:pic>
        <p:nvPicPr>
          <p:cNvPr id="1493" name="Google Shape;1493;g3134fc11180_0_153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494" name="Google Shape;1494;g3134fc11180_0_1535"/>
          <p:cNvPicPr preferRelativeResize="0"/>
          <p:nvPr/>
        </p:nvPicPr>
        <p:blipFill rotWithShape="1">
          <a:blip r:embed="rId5">
            <a:alphaModFix/>
          </a:blip>
          <a:srcRect b="0" l="0" r="0" t="0"/>
          <a:stretch/>
        </p:blipFill>
        <p:spPr>
          <a:xfrm>
            <a:off x="1571175" y="2683800"/>
            <a:ext cx="4752975" cy="514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f460daa4de_0_314"/>
          <p:cNvPicPr preferRelativeResize="0"/>
          <p:nvPr/>
        </p:nvPicPr>
        <p:blipFill rotWithShape="1">
          <a:blip r:embed="rId3">
            <a:alphaModFix/>
          </a:blip>
          <a:srcRect b="0" l="169" r="176" t="0"/>
          <a:stretch/>
        </p:blipFill>
        <p:spPr>
          <a:xfrm>
            <a:off x="0" y="0"/>
            <a:ext cx="9144003" cy="5161355"/>
          </a:xfrm>
          <a:prstGeom prst="rect">
            <a:avLst/>
          </a:prstGeom>
          <a:noFill/>
          <a:ln>
            <a:noFill/>
          </a:ln>
        </p:spPr>
      </p:pic>
      <p:sp>
        <p:nvSpPr>
          <p:cNvPr id="215" name="Google Shape;215;g2f460daa4de_0_314"/>
          <p:cNvSpPr txBox="1"/>
          <p:nvPr/>
        </p:nvSpPr>
        <p:spPr>
          <a:xfrm>
            <a:off x="3034200" y="1708958"/>
            <a:ext cx="3075600" cy="2586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Name</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Alter</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Rolle &amp; Firma</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Software-Entwickler seit x Jahren?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Werdegang</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Technologien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Vorkenntnisse zum Kurs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Erwartungen vom Kurs</a:t>
            </a:r>
            <a:endParaRPr b="0" i="0" sz="1200" u="none" cap="none" strike="noStrike">
              <a:solidFill>
                <a:schemeClr val="lt1"/>
              </a:solidFill>
              <a:latin typeface="Montserrat"/>
              <a:ea typeface="Montserrat"/>
              <a:cs typeface="Montserrat"/>
              <a:sym typeface="Montserrat"/>
            </a:endParaRPr>
          </a:p>
        </p:txBody>
      </p:sp>
      <p:pic>
        <p:nvPicPr>
          <p:cNvPr id="216" name="Google Shape;216;g2f460daa4de_0_314"/>
          <p:cNvPicPr preferRelativeResize="0"/>
          <p:nvPr/>
        </p:nvPicPr>
        <p:blipFill rotWithShape="1">
          <a:blip r:embed="rId4">
            <a:alphaModFix/>
          </a:blip>
          <a:srcRect b="0" l="0" r="0" t="0"/>
          <a:stretch/>
        </p:blipFill>
        <p:spPr>
          <a:xfrm>
            <a:off x="311688" y="259938"/>
            <a:ext cx="1590675" cy="371475"/>
          </a:xfrm>
          <a:prstGeom prst="rect">
            <a:avLst/>
          </a:prstGeom>
          <a:noFill/>
          <a:ln>
            <a:noFill/>
          </a:ln>
        </p:spPr>
      </p:pic>
      <p:cxnSp>
        <p:nvCxnSpPr>
          <p:cNvPr id="217" name="Google Shape;217;g2f460daa4de_0_314"/>
          <p:cNvCxnSpPr/>
          <p:nvPr/>
        </p:nvCxnSpPr>
        <p:spPr>
          <a:xfrm flipH="1">
            <a:off x="1998250" y="875"/>
            <a:ext cx="900" cy="742500"/>
          </a:xfrm>
          <a:prstGeom prst="straightConnector1">
            <a:avLst/>
          </a:prstGeom>
          <a:noFill/>
          <a:ln cap="flat" cmpd="sng" w="28575">
            <a:solidFill>
              <a:schemeClr val="lt1"/>
            </a:solidFill>
            <a:prstDash val="solid"/>
            <a:round/>
            <a:headEnd len="sm" w="sm" type="none"/>
            <a:tailEnd len="sm" w="sm" type="none"/>
          </a:ln>
        </p:spPr>
      </p:cxnSp>
      <p:sp>
        <p:nvSpPr>
          <p:cNvPr id="218" name="Google Shape;218;g2f460daa4de_0_314"/>
          <p:cNvSpPr txBox="1"/>
          <p:nvPr/>
        </p:nvSpPr>
        <p:spPr>
          <a:xfrm>
            <a:off x="2096250" y="240938"/>
            <a:ext cx="18402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FFFFFF"/>
                </a:solidFill>
                <a:latin typeface="Montserrat"/>
                <a:ea typeface="Montserrat"/>
                <a:cs typeface="Montserrat"/>
                <a:sym typeface="Montserrat"/>
              </a:rPr>
              <a:t>Wer seid ihr?</a:t>
            </a:r>
            <a:endParaRPr b="1" i="0" sz="16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8" name="Shape 1498"/>
        <p:cNvGrpSpPr/>
        <p:nvPr/>
      </p:nvGrpSpPr>
      <p:grpSpPr>
        <a:xfrm>
          <a:off x="0" y="0"/>
          <a:ext cx="0" cy="0"/>
          <a:chOff x="0" y="0"/>
          <a:chExt cx="0" cy="0"/>
        </a:xfrm>
      </p:grpSpPr>
      <p:sp>
        <p:nvSpPr>
          <p:cNvPr id="1499" name="Google Shape;1499;g3134fc11180_0_1546"/>
          <p:cNvSpPr txBox="1"/>
          <p:nvPr/>
        </p:nvSpPr>
        <p:spPr>
          <a:xfrm>
            <a:off x="1048900" y="1632000"/>
            <a:ext cx="7150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Um Ressourcen auf dem Rechner freizugeben, kann Minikube vorübergehend gestoppt werden, ohne den Cluster zu löschen.</a:t>
            </a:r>
            <a:endParaRPr b="0" i="0" sz="1200" u="none" cap="none" strike="noStrike">
              <a:solidFill>
                <a:schemeClr val="lt1"/>
              </a:solidFill>
              <a:latin typeface="Montserrat"/>
              <a:ea typeface="Montserrat"/>
              <a:cs typeface="Montserrat"/>
              <a:sym typeface="Montserrat"/>
            </a:endParaRPr>
          </a:p>
        </p:txBody>
      </p:sp>
      <p:sp>
        <p:nvSpPr>
          <p:cNvPr id="1500" name="Google Shape;1500;g3134fc11180_0_1546"/>
          <p:cNvSpPr txBox="1"/>
          <p:nvPr/>
        </p:nvSpPr>
        <p:spPr>
          <a:xfrm>
            <a:off x="1080275" y="848825"/>
            <a:ext cx="7302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Minikube stoppen und löschen</a:t>
            </a:r>
            <a:endParaRPr b="1" i="0" sz="1800" u="none" cap="none" strike="noStrike">
              <a:solidFill>
                <a:srgbClr val="6EC5F7"/>
              </a:solidFill>
              <a:latin typeface="Montserrat"/>
              <a:ea typeface="Montserrat"/>
              <a:cs typeface="Montserrat"/>
              <a:sym typeface="Montserrat"/>
            </a:endParaRPr>
          </a:p>
        </p:txBody>
      </p:sp>
      <p:pic>
        <p:nvPicPr>
          <p:cNvPr id="1501" name="Google Shape;1501;g3134fc11180_0_1546"/>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1502" name="Google Shape;1502;g3134fc11180_0_1546"/>
          <p:cNvPicPr preferRelativeResize="0"/>
          <p:nvPr/>
        </p:nvPicPr>
        <p:blipFill rotWithShape="1">
          <a:blip r:embed="rId5">
            <a:alphaModFix/>
          </a:blip>
          <a:srcRect b="0" l="0" r="0" t="0"/>
          <a:stretch/>
        </p:blipFill>
        <p:spPr>
          <a:xfrm>
            <a:off x="1571150" y="2286000"/>
            <a:ext cx="3103563" cy="476250"/>
          </a:xfrm>
          <a:prstGeom prst="rect">
            <a:avLst/>
          </a:prstGeom>
          <a:noFill/>
          <a:ln>
            <a:noFill/>
          </a:ln>
        </p:spPr>
      </p:pic>
      <p:sp>
        <p:nvSpPr>
          <p:cNvPr id="1503" name="Google Shape;1503;g3134fc11180_0_1546"/>
          <p:cNvSpPr txBox="1"/>
          <p:nvPr/>
        </p:nvSpPr>
        <p:spPr>
          <a:xfrm>
            <a:off x="1048900" y="2851200"/>
            <a:ext cx="7150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Wenn der Cluster vollständig entfernt werden soll, kann er gelöscht werden, was alle Ressourcen und Einstellungen zurücksetzt.</a:t>
            </a:r>
            <a:endParaRPr b="0" i="0" sz="1200" u="none" cap="none" strike="noStrike">
              <a:solidFill>
                <a:schemeClr val="lt1"/>
              </a:solidFill>
              <a:latin typeface="Montserrat"/>
              <a:ea typeface="Montserrat"/>
              <a:cs typeface="Montserrat"/>
              <a:sym typeface="Montserrat"/>
            </a:endParaRPr>
          </a:p>
        </p:txBody>
      </p:sp>
      <p:pic>
        <p:nvPicPr>
          <p:cNvPr id="1504" name="Google Shape;1504;g3134fc11180_0_1546"/>
          <p:cNvPicPr preferRelativeResize="0"/>
          <p:nvPr/>
        </p:nvPicPr>
        <p:blipFill rotWithShape="1">
          <a:blip r:embed="rId6">
            <a:alphaModFix/>
          </a:blip>
          <a:srcRect b="0" l="0" r="0" t="0"/>
          <a:stretch/>
        </p:blipFill>
        <p:spPr>
          <a:xfrm>
            <a:off x="1571150" y="3497700"/>
            <a:ext cx="2828925" cy="4762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g3134fc11180_0_156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1510" name="Google Shape;1510;g3134fc11180_0_1566"/>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1511" name="Google Shape;1511;g3134fc11180_0_1566"/>
          <p:cNvPicPr preferRelativeResize="0"/>
          <p:nvPr/>
        </p:nvPicPr>
        <p:blipFill rotWithShape="1">
          <a:blip r:embed="rId4">
            <a:alphaModFix/>
          </a:blip>
          <a:srcRect b="0" l="0" r="0" t="0"/>
          <a:stretch/>
        </p:blipFill>
        <p:spPr>
          <a:xfrm>
            <a:off x="2032083" y="1042838"/>
            <a:ext cx="5079823" cy="3075674"/>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5" name="Shape 1515"/>
        <p:cNvGrpSpPr/>
        <p:nvPr/>
      </p:nvGrpSpPr>
      <p:grpSpPr>
        <a:xfrm>
          <a:off x="0" y="0"/>
          <a:ext cx="0" cy="0"/>
          <a:chOff x="0" y="0"/>
          <a:chExt cx="0" cy="0"/>
        </a:xfrm>
      </p:grpSpPr>
      <p:sp>
        <p:nvSpPr>
          <p:cNvPr id="1516" name="Google Shape;1516;g3134fc11180_0_1560"/>
          <p:cNvSpPr txBox="1"/>
          <p:nvPr/>
        </p:nvSpPr>
        <p:spPr>
          <a:xfrm>
            <a:off x="1048900" y="1632000"/>
            <a:ext cx="7189200" cy="2139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Kubernetes bietet ein Dashboard für die webbasierte Verwaltung und Überwachung des Clusters.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Ermöglicht die Visualisierung von Ressourcen, das Überwachen von Workloads und das Durchführen von Anwendungsaktualisierungen.</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100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=&gt;</a:t>
            </a:r>
            <a:r>
              <a:rPr b="0" i="0" lang="en" sz="1200" u="none" cap="none" strike="noStrike">
                <a:solidFill>
                  <a:schemeClr val="accent6"/>
                </a:solidFill>
                <a:latin typeface="Montserrat"/>
                <a:ea typeface="Montserrat"/>
                <a:cs typeface="Montserrat"/>
                <a:sym typeface="Montserrat"/>
              </a:rPr>
              <a:t> minikube dashboard</a:t>
            </a:r>
            <a:endParaRPr b="0" i="0" sz="1200" u="none" cap="none" strike="noStrike">
              <a:solidFill>
                <a:schemeClr val="accent6"/>
              </a:solidFill>
              <a:latin typeface="Montserrat"/>
              <a:ea typeface="Montserrat"/>
              <a:cs typeface="Montserrat"/>
              <a:sym typeface="Montserrat"/>
            </a:endParaRPr>
          </a:p>
        </p:txBody>
      </p:sp>
      <p:sp>
        <p:nvSpPr>
          <p:cNvPr id="1517" name="Google Shape;1517;g3134fc11180_0_1560"/>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Kubernetes Dashboard</a:t>
            </a:r>
            <a:endParaRPr b="1" i="0" sz="1800" u="none" cap="none" strike="noStrike">
              <a:solidFill>
                <a:srgbClr val="6EC5F7"/>
              </a:solidFill>
              <a:latin typeface="Montserrat"/>
              <a:ea typeface="Montserrat"/>
              <a:cs typeface="Montserrat"/>
              <a:sym typeface="Montserrat"/>
            </a:endParaRPr>
          </a:p>
        </p:txBody>
      </p:sp>
      <p:pic>
        <p:nvPicPr>
          <p:cNvPr id="1518" name="Google Shape;1518;g3134fc11180_0_1560"/>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pic>
        <p:nvPicPr>
          <p:cNvPr id="1523" name="Google Shape;1523;g2f460daa4de_0_239"/>
          <p:cNvPicPr preferRelativeResize="0"/>
          <p:nvPr/>
        </p:nvPicPr>
        <p:blipFill rotWithShape="1">
          <a:blip r:embed="rId3">
            <a:alphaModFix/>
          </a:blip>
          <a:srcRect b="0" l="169" r="176" t="0"/>
          <a:stretch/>
        </p:blipFill>
        <p:spPr>
          <a:xfrm>
            <a:off x="0" y="0"/>
            <a:ext cx="9144003" cy="5161355"/>
          </a:xfrm>
          <a:prstGeom prst="rect">
            <a:avLst/>
          </a:prstGeom>
          <a:noFill/>
          <a:ln>
            <a:noFill/>
          </a:ln>
        </p:spPr>
      </p:pic>
      <p:sp>
        <p:nvSpPr>
          <p:cNvPr id="1524" name="Google Shape;1524;g2f460daa4de_0_239"/>
          <p:cNvSpPr txBox="1"/>
          <p:nvPr/>
        </p:nvSpPr>
        <p:spPr>
          <a:xfrm>
            <a:off x="2315550" y="3216800"/>
            <a:ext cx="45129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a:t>
            </a:r>
            <a:endParaRPr b="1" i="0" sz="2400" u="none" cap="none" strike="noStrike">
              <a:solidFill>
                <a:schemeClr val="lt1"/>
              </a:solidFill>
              <a:latin typeface="Montserrat"/>
              <a:ea typeface="Montserrat"/>
              <a:cs typeface="Montserrat"/>
              <a:sym typeface="Montserrat"/>
            </a:endParaRPr>
          </a:p>
        </p:txBody>
      </p:sp>
      <p:sp>
        <p:nvSpPr>
          <p:cNvPr id="1525" name="Google Shape;1525;g2f460daa4de_0_2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526" name="Google Shape;1526;g2f460daa4de_0_239"/>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0" name="Shape 1530"/>
        <p:cNvGrpSpPr/>
        <p:nvPr/>
      </p:nvGrpSpPr>
      <p:grpSpPr>
        <a:xfrm>
          <a:off x="0" y="0"/>
          <a:ext cx="0" cy="0"/>
          <a:chOff x="0" y="0"/>
          <a:chExt cx="0" cy="0"/>
        </a:xfrm>
      </p:grpSpPr>
      <p:pic>
        <p:nvPicPr>
          <p:cNvPr id="1531" name="Google Shape;1531;g2e74b6ecf25_1_306"/>
          <p:cNvPicPr preferRelativeResize="0"/>
          <p:nvPr/>
        </p:nvPicPr>
        <p:blipFill rotWithShape="1">
          <a:blip r:embed="rId4">
            <a:alphaModFix/>
          </a:blip>
          <a:srcRect b="0" l="0" r="0" t="0"/>
          <a:stretch/>
        </p:blipFill>
        <p:spPr>
          <a:xfrm>
            <a:off x="2694371" y="1019406"/>
            <a:ext cx="616267" cy="622066"/>
          </a:xfrm>
          <a:prstGeom prst="rect">
            <a:avLst/>
          </a:prstGeom>
          <a:noFill/>
          <a:ln>
            <a:noFill/>
          </a:ln>
        </p:spPr>
      </p:pic>
      <p:pic>
        <p:nvPicPr>
          <p:cNvPr id="1532" name="Google Shape;1532;g2e74b6ecf25_1_306"/>
          <p:cNvPicPr preferRelativeResize="0"/>
          <p:nvPr/>
        </p:nvPicPr>
        <p:blipFill rotWithShape="1">
          <a:blip r:embed="rId5">
            <a:alphaModFix/>
          </a:blip>
          <a:srcRect b="0" l="0" r="0" t="0"/>
          <a:stretch/>
        </p:blipFill>
        <p:spPr>
          <a:xfrm>
            <a:off x="3346912" y="1089451"/>
            <a:ext cx="1818778" cy="464119"/>
          </a:xfrm>
          <a:prstGeom prst="rect">
            <a:avLst/>
          </a:prstGeom>
          <a:noFill/>
          <a:ln>
            <a:noFill/>
          </a:ln>
        </p:spPr>
      </p:pic>
      <p:pic>
        <p:nvPicPr>
          <p:cNvPr id="1533" name="Google Shape;1533;g2e74b6ecf25_1_306"/>
          <p:cNvPicPr preferRelativeResize="0"/>
          <p:nvPr/>
        </p:nvPicPr>
        <p:blipFill rotWithShape="1">
          <a:blip r:embed="rId6">
            <a:alphaModFix/>
          </a:blip>
          <a:srcRect b="0" l="0" r="0" t="0"/>
          <a:stretch/>
        </p:blipFill>
        <p:spPr>
          <a:xfrm>
            <a:off x="5304263" y="1135489"/>
            <a:ext cx="1419380" cy="372068"/>
          </a:xfrm>
          <a:prstGeom prst="rect">
            <a:avLst/>
          </a:prstGeom>
          <a:noFill/>
          <a:ln>
            <a:noFill/>
          </a:ln>
        </p:spPr>
      </p:pic>
      <p:pic>
        <p:nvPicPr>
          <p:cNvPr id="1534" name="Google Shape;1534;g2e74b6ecf25_1_306"/>
          <p:cNvPicPr preferRelativeResize="0"/>
          <p:nvPr/>
        </p:nvPicPr>
        <p:blipFill rotWithShape="1">
          <a:blip r:embed="rId7">
            <a:alphaModFix/>
          </a:blip>
          <a:srcRect b="0" l="0" r="0" t="0"/>
          <a:stretch/>
        </p:blipFill>
        <p:spPr>
          <a:xfrm>
            <a:off x="817649" y="1784734"/>
            <a:ext cx="1120728" cy="534842"/>
          </a:xfrm>
          <a:prstGeom prst="rect">
            <a:avLst/>
          </a:prstGeom>
          <a:noFill/>
          <a:ln>
            <a:noFill/>
          </a:ln>
        </p:spPr>
      </p:pic>
      <p:pic>
        <p:nvPicPr>
          <p:cNvPr id="1535" name="Google Shape;1535;g2e74b6ecf25_1_306"/>
          <p:cNvPicPr preferRelativeResize="0"/>
          <p:nvPr/>
        </p:nvPicPr>
        <p:blipFill rotWithShape="1">
          <a:blip r:embed="rId8">
            <a:alphaModFix/>
          </a:blip>
          <a:srcRect b="0" l="0" r="0" t="0"/>
          <a:stretch/>
        </p:blipFill>
        <p:spPr>
          <a:xfrm>
            <a:off x="2101432" y="2042097"/>
            <a:ext cx="900659" cy="309725"/>
          </a:xfrm>
          <a:prstGeom prst="rect">
            <a:avLst/>
          </a:prstGeom>
          <a:noFill/>
          <a:ln>
            <a:noFill/>
          </a:ln>
        </p:spPr>
      </p:pic>
      <p:pic>
        <p:nvPicPr>
          <p:cNvPr id="1536" name="Google Shape;1536;g2e74b6ecf25_1_306"/>
          <p:cNvPicPr preferRelativeResize="0"/>
          <p:nvPr/>
        </p:nvPicPr>
        <p:blipFill rotWithShape="1">
          <a:blip r:embed="rId9">
            <a:alphaModFix/>
          </a:blip>
          <a:srcRect b="0" l="0" r="0" t="0"/>
          <a:stretch/>
        </p:blipFill>
        <p:spPr>
          <a:xfrm>
            <a:off x="3279365" y="1875317"/>
            <a:ext cx="900681" cy="534841"/>
          </a:xfrm>
          <a:prstGeom prst="rect">
            <a:avLst/>
          </a:prstGeom>
          <a:noFill/>
          <a:ln>
            <a:noFill/>
          </a:ln>
        </p:spPr>
      </p:pic>
      <p:pic>
        <p:nvPicPr>
          <p:cNvPr id="1537" name="Google Shape;1537;g2e74b6ecf25_1_306"/>
          <p:cNvPicPr preferRelativeResize="0"/>
          <p:nvPr/>
        </p:nvPicPr>
        <p:blipFill rotWithShape="1">
          <a:blip r:embed="rId10">
            <a:alphaModFix/>
          </a:blip>
          <a:srcRect b="0" l="0" r="0" t="0"/>
          <a:stretch/>
        </p:blipFill>
        <p:spPr>
          <a:xfrm>
            <a:off x="4372051" y="1910664"/>
            <a:ext cx="1055225" cy="464119"/>
          </a:xfrm>
          <a:prstGeom prst="rect">
            <a:avLst/>
          </a:prstGeom>
          <a:noFill/>
          <a:ln>
            <a:noFill/>
          </a:ln>
        </p:spPr>
      </p:pic>
      <p:pic>
        <p:nvPicPr>
          <p:cNvPr id="1538" name="Google Shape;1538;g2e74b6ecf25_1_306"/>
          <p:cNvPicPr preferRelativeResize="0"/>
          <p:nvPr/>
        </p:nvPicPr>
        <p:blipFill rotWithShape="1">
          <a:blip r:embed="rId11">
            <a:alphaModFix/>
          </a:blip>
          <a:srcRect b="0" l="0" r="0" t="0"/>
          <a:stretch/>
        </p:blipFill>
        <p:spPr>
          <a:xfrm>
            <a:off x="5619281" y="2018055"/>
            <a:ext cx="1120728" cy="339949"/>
          </a:xfrm>
          <a:prstGeom prst="rect">
            <a:avLst/>
          </a:prstGeom>
          <a:noFill/>
          <a:ln>
            <a:noFill/>
          </a:ln>
        </p:spPr>
      </p:pic>
      <p:pic>
        <p:nvPicPr>
          <p:cNvPr id="1539" name="Google Shape;1539;g2e74b6ecf25_1_306"/>
          <p:cNvPicPr preferRelativeResize="0"/>
          <p:nvPr/>
        </p:nvPicPr>
        <p:blipFill rotWithShape="1">
          <a:blip r:embed="rId12">
            <a:alphaModFix/>
          </a:blip>
          <a:srcRect b="0" l="0" r="0" t="0"/>
          <a:stretch/>
        </p:blipFill>
        <p:spPr>
          <a:xfrm>
            <a:off x="6895176" y="1966492"/>
            <a:ext cx="1511875" cy="362874"/>
          </a:xfrm>
          <a:prstGeom prst="rect">
            <a:avLst/>
          </a:prstGeom>
          <a:noFill/>
          <a:ln>
            <a:noFill/>
          </a:ln>
        </p:spPr>
      </p:pic>
      <p:pic>
        <p:nvPicPr>
          <p:cNvPr id="1540" name="Google Shape;1540;g2e74b6ecf25_1_306"/>
          <p:cNvPicPr preferRelativeResize="0"/>
          <p:nvPr/>
        </p:nvPicPr>
        <p:blipFill rotWithShape="1">
          <a:blip r:embed="rId13">
            <a:alphaModFix/>
          </a:blip>
          <a:srcRect b="0" l="0" r="0" t="0"/>
          <a:stretch/>
        </p:blipFill>
        <p:spPr>
          <a:xfrm>
            <a:off x="817649" y="2706778"/>
            <a:ext cx="750041" cy="464119"/>
          </a:xfrm>
          <a:prstGeom prst="rect">
            <a:avLst/>
          </a:prstGeom>
          <a:noFill/>
          <a:ln>
            <a:noFill/>
          </a:ln>
        </p:spPr>
      </p:pic>
      <p:pic>
        <p:nvPicPr>
          <p:cNvPr id="1541" name="Google Shape;1541;g2e74b6ecf25_1_306"/>
          <p:cNvPicPr preferRelativeResize="0"/>
          <p:nvPr/>
        </p:nvPicPr>
        <p:blipFill rotWithShape="1">
          <a:blip r:embed="rId14">
            <a:alphaModFix/>
          </a:blip>
          <a:srcRect b="0" l="0" r="0" t="0"/>
          <a:stretch/>
        </p:blipFill>
        <p:spPr>
          <a:xfrm>
            <a:off x="1754375" y="2710378"/>
            <a:ext cx="823195" cy="456919"/>
          </a:xfrm>
          <a:prstGeom prst="rect">
            <a:avLst/>
          </a:prstGeom>
          <a:noFill/>
          <a:ln>
            <a:noFill/>
          </a:ln>
        </p:spPr>
      </p:pic>
      <p:pic>
        <p:nvPicPr>
          <p:cNvPr id="1542" name="Google Shape;1542;g2e74b6ecf25_1_306"/>
          <p:cNvPicPr preferRelativeResize="0"/>
          <p:nvPr/>
        </p:nvPicPr>
        <p:blipFill rotWithShape="1">
          <a:blip r:embed="rId15">
            <a:alphaModFix/>
          </a:blip>
          <a:srcRect b="0" l="0" r="0" t="0"/>
          <a:stretch/>
        </p:blipFill>
        <p:spPr>
          <a:xfrm>
            <a:off x="2764254" y="2684143"/>
            <a:ext cx="1109417" cy="509387"/>
          </a:xfrm>
          <a:prstGeom prst="rect">
            <a:avLst/>
          </a:prstGeom>
          <a:noFill/>
          <a:ln>
            <a:noFill/>
          </a:ln>
        </p:spPr>
      </p:pic>
      <p:pic>
        <p:nvPicPr>
          <p:cNvPr id="1543" name="Google Shape;1543;g2e74b6ecf25_1_306"/>
          <p:cNvPicPr preferRelativeResize="0"/>
          <p:nvPr/>
        </p:nvPicPr>
        <p:blipFill rotWithShape="1">
          <a:blip r:embed="rId16">
            <a:alphaModFix/>
          </a:blip>
          <a:srcRect b="0" l="0" r="0" t="0"/>
          <a:stretch/>
        </p:blipFill>
        <p:spPr>
          <a:xfrm>
            <a:off x="4060359" y="2762494"/>
            <a:ext cx="1230044" cy="352689"/>
          </a:xfrm>
          <a:prstGeom prst="rect">
            <a:avLst/>
          </a:prstGeom>
          <a:noFill/>
          <a:ln>
            <a:noFill/>
          </a:ln>
        </p:spPr>
      </p:pic>
      <p:pic>
        <p:nvPicPr>
          <p:cNvPr id="1544" name="Google Shape;1544;g2e74b6ecf25_1_306"/>
          <p:cNvPicPr preferRelativeResize="0"/>
          <p:nvPr/>
        </p:nvPicPr>
        <p:blipFill rotWithShape="1">
          <a:blip r:embed="rId17">
            <a:alphaModFix/>
          </a:blip>
          <a:srcRect b="0" l="0" r="0" t="0"/>
          <a:stretch/>
        </p:blipFill>
        <p:spPr>
          <a:xfrm>
            <a:off x="5477084" y="2768201"/>
            <a:ext cx="1557822" cy="341274"/>
          </a:xfrm>
          <a:prstGeom prst="rect">
            <a:avLst/>
          </a:prstGeom>
          <a:noFill/>
          <a:ln>
            <a:noFill/>
          </a:ln>
        </p:spPr>
      </p:pic>
      <p:pic>
        <p:nvPicPr>
          <p:cNvPr id="1545" name="Google Shape;1545;g2e74b6ecf25_1_306"/>
          <p:cNvPicPr preferRelativeResize="0"/>
          <p:nvPr/>
        </p:nvPicPr>
        <p:blipFill rotWithShape="1">
          <a:blip r:embed="rId18">
            <a:alphaModFix/>
          </a:blip>
          <a:srcRect b="0" l="0" r="0" t="0"/>
          <a:stretch/>
        </p:blipFill>
        <p:spPr>
          <a:xfrm>
            <a:off x="7221589" y="2804123"/>
            <a:ext cx="1158137" cy="269431"/>
          </a:xfrm>
          <a:prstGeom prst="rect">
            <a:avLst/>
          </a:prstGeom>
          <a:noFill/>
          <a:ln>
            <a:noFill/>
          </a:ln>
        </p:spPr>
      </p:pic>
      <p:pic>
        <p:nvPicPr>
          <p:cNvPr id="1546" name="Google Shape;1546;g2e74b6ecf25_1_306"/>
          <p:cNvPicPr preferRelativeResize="0"/>
          <p:nvPr/>
        </p:nvPicPr>
        <p:blipFill rotWithShape="1">
          <a:blip r:embed="rId19">
            <a:alphaModFix/>
          </a:blip>
          <a:srcRect b="0" l="0" r="0" t="0"/>
          <a:stretch/>
        </p:blipFill>
        <p:spPr>
          <a:xfrm>
            <a:off x="817649" y="3442764"/>
            <a:ext cx="1230046" cy="300385"/>
          </a:xfrm>
          <a:prstGeom prst="rect">
            <a:avLst/>
          </a:prstGeom>
          <a:noFill/>
          <a:ln>
            <a:noFill/>
          </a:ln>
        </p:spPr>
      </p:pic>
      <p:pic>
        <p:nvPicPr>
          <p:cNvPr id="1547" name="Google Shape;1547;g2e74b6ecf25_1_306"/>
          <p:cNvPicPr preferRelativeResize="0"/>
          <p:nvPr/>
        </p:nvPicPr>
        <p:blipFill rotWithShape="1">
          <a:blip r:embed="rId20">
            <a:alphaModFix/>
          </a:blip>
          <a:srcRect b="0" l="0" r="0" t="0"/>
          <a:stretch/>
        </p:blipFill>
        <p:spPr>
          <a:xfrm>
            <a:off x="2265200" y="3413324"/>
            <a:ext cx="1511874" cy="359265"/>
          </a:xfrm>
          <a:prstGeom prst="rect">
            <a:avLst/>
          </a:prstGeom>
          <a:noFill/>
          <a:ln>
            <a:noFill/>
          </a:ln>
        </p:spPr>
      </p:pic>
      <p:pic>
        <p:nvPicPr>
          <p:cNvPr id="1548" name="Google Shape;1548;g2e74b6ecf25_1_306"/>
          <p:cNvPicPr preferRelativeResize="0"/>
          <p:nvPr/>
        </p:nvPicPr>
        <p:blipFill rotWithShape="1">
          <a:blip r:embed="rId21">
            <a:alphaModFix/>
          </a:blip>
          <a:srcRect b="0" l="0" r="0" t="0"/>
          <a:stretch/>
        </p:blipFill>
        <p:spPr>
          <a:xfrm>
            <a:off x="3994581" y="3423094"/>
            <a:ext cx="823193" cy="339728"/>
          </a:xfrm>
          <a:prstGeom prst="rect">
            <a:avLst/>
          </a:prstGeom>
          <a:noFill/>
          <a:ln>
            <a:noFill/>
          </a:ln>
        </p:spPr>
      </p:pic>
      <p:pic>
        <p:nvPicPr>
          <p:cNvPr id="1549" name="Google Shape;1549;g2e74b6ecf25_1_306"/>
          <p:cNvPicPr preferRelativeResize="0"/>
          <p:nvPr/>
        </p:nvPicPr>
        <p:blipFill rotWithShape="1">
          <a:blip r:embed="rId22">
            <a:alphaModFix/>
          </a:blip>
          <a:srcRect b="0" l="0" r="0" t="0"/>
          <a:stretch/>
        </p:blipFill>
        <p:spPr>
          <a:xfrm>
            <a:off x="5035277" y="3457001"/>
            <a:ext cx="1818781" cy="271912"/>
          </a:xfrm>
          <a:prstGeom prst="rect">
            <a:avLst/>
          </a:prstGeom>
          <a:noFill/>
          <a:ln>
            <a:noFill/>
          </a:ln>
        </p:spPr>
      </p:pic>
      <p:pic>
        <p:nvPicPr>
          <p:cNvPr id="1550" name="Google Shape;1550;g2e74b6ecf25_1_306"/>
          <p:cNvPicPr preferRelativeResize="0"/>
          <p:nvPr/>
        </p:nvPicPr>
        <p:blipFill rotWithShape="1">
          <a:blip r:embed="rId23">
            <a:alphaModFix/>
          </a:blip>
          <a:srcRect b="0" l="0" r="0" t="0"/>
          <a:stretch/>
        </p:blipFill>
        <p:spPr>
          <a:xfrm>
            <a:off x="928513" y="4189370"/>
            <a:ext cx="1419381" cy="292137"/>
          </a:xfrm>
          <a:prstGeom prst="rect">
            <a:avLst/>
          </a:prstGeom>
          <a:noFill/>
          <a:ln>
            <a:noFill/>
          </a:ln>
        </p:spPr>
      </p:pic>
      <p:pic>
        <p:nvPicPr>
          <p:cNvPr id="1551" name="Google Shape;1551;g2e74b6ecf25_1_306"/>
          <p:cNvPicPr preferRelativeResize="0"/>
          <p:nvPr/>
        </p:nvPicPr>
        <p:blipFill rotWithShape="1">
          <a:blip r:embed="rId24">
            <a:alphaModFix/>
          </a:blip>
          <a:srcRect b="0" l="0" r="0" t="0"/>
          <a:stretch/>
        </p:blipFill>
        <p:spPr>
          <a:xfrm>
            <a:off x="2505060" y="4091633"/>
            <a:ext cx="1055214" cy="487609"/>
          </a:xfrm>
          <a:prstGeom prst="rect">
            <a:avLst/>
          </a:prstGeom>
          <a:noFill/>
          <a:ln>
            <a:noFill/>
          </a:ln>
        </p:spPr>
      </p:pic>
      <p:pic>
        <p:nvPicPr>
          <p:cNvPr id="1552" name="Google Shape;1552;g2e74b6ecf25_1_306"/>
          <p:cNvPicPr preferRelativeResize="0"/>
          <p:nvPr/>
        </p:nvPicPr>
        <p:blipFill rotWithShape="1">
          <a:blip r:embed="rId25">
            <a:alphaModFix/>
          </a:blip>
          <a:srcRect b="0" l="0" r="0" t="0"/>
          <a:stretch/>
        </p:blipFill>
        <p:spPr>
          <a:xfrm>
            <a:off x="3717441" y="4042379"/>
            <a:ext cx="750038" cy="586118"/>
          </a:xfrm>
          <a:prstGeom prst="rect">
            <a:avLst/>
          </a:prstGeom>
          <a:noFill/>
          <a:ln>
            <a:noFill/>
          </a:ln>
        </p:spPr>
      </p:pic>
      <p:pic>
        <p:nvPicPr>
          <p:cNvPr id="1553" name="Google Shape;1553;g2e74b6ecf25_1_306"/>
          <p:cNvPicPr preferRelativeResize="0"/>
          <p:nvPr/>
        </p:nvPicPr>
        <p:blipFill rotWithShape="1">
          <a:blip r:embed="rId26">
            <a:alphaModFix/>
          </a:blip>
          <a:srcRect b="0" l="0" r="0" t="0"/>
          <a:stretch/>
        </p:blipFill>
        <p:spPr>
          <a:xfrm>
            <a:off x="6895176" y="1063203"/>
            <a:ext cx="1419379" cy="516647"/>
          </a:xfrm>
          <a:prstGeom prst="rect">
            <a:avLst/>
          </a:prstGeom>
          <a:noFill/>
          <a:ln>
            <a:noFill/>
          </a:ln>
        </p:spPr>
      </p:pic>
      <p:pic>
        <p:nvPicPr>
          <p:cNvPr id="1554" name="Google Shape;1554;g2e74b6ecf25_1_306"/>
          <p:cNvPicPr preferRelativeResize="0"/>
          <p:nvPr/>
        </p:nvPicPr>
        <p:blipFill rotWithShape="1">
          <a:blip r:embed="rId27">
            <a:alphaModFix/>
          </a:blip>
          <a:srcRect b="0" l="0" r="0" t="0"/>
          <a:stretch/>
        </p:blipFill>
        <p:spPr>
          <a:xfrm>
            <a:off x="4965717" y="3907781"/>
            <a:ext cx="750038" cy="758358"/>
          </a:xfrm>
          <a:prstGeom prst="rect">
            <a:avLst/>
          </a:prstGeom>
          <a:noFill/>
          <a:ln>
            <a:noFill/>
          </a:ln>
        </p:spPr>
      </p:pic>
      <p:pic>
        <p:nvPicPr>
          <p:cNvPr id="1555" name="Google Shape;1555;g2e74b6ecf25_1_306"/>
          <p:cNvPicPr preferRelativeResize="0"/>
          <p:nvPr/>
        </p:nvPicPr>
        <p:blipFill rotWithShape="1">
          <a:blip r:embed="rId28">
            <a:alphaModFix/>
          </a:blip>
          <a:srcRect b="0" l="0" r="0" t="0"/>
          <a:stretch/>
        </p:blipFill>
        <p:spPr>
          <a:xfrm>
            <a:off x="7245941" y="3219040"/>
            <a:ext cx="1109429" cy="747822"/>
          </a:xfrm>
          <a:prstGeom prst="rect">
            <a:avLst/>
          </a:prstGeom>
          <a:noFill/>
          <a:ln>
            <a:noFill/>
          </a:ln>
        </p:spPr>
      </p:pic>
      <p:sp>
        <p:nvSpPr>
          <p:cNvPr id="1556" name="Google Shape;1556;g2e74b6ecf25_1_306"/>
          <p:cNvSpPr txBox="1"/>
          <p:nvPr>
            <p:ph idx="12" type="sldNum"/>
          </p:nvPr>
        </p:nvSpPr>
        <p:spPr>
          <a:xfrm>
            <a:off x="7990540" y="4676920"/>
            <a:ext cx="516300" cy="3690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57" name="Google Shape;1557;g2e74b6ecf25_1_306"/>
          <p:cNvPicPr preferRelativeResize="0"/>
          <p:nvPr/>
        </p:nvPicPr>
        <p:blipFill rotWithShape="1">
          <a:blip r:embed="rId29">
            <a:alphaModFix/>
          </a:blip>
          <a:srcRect b="0" l="0" r="0" t="0"/>
          <a:stretch/>
        </p:blipFill>
        <p:spPr>
          <a:xfrm>
            <a:off x="1857849" y="1018875"/>
            <a:ext cx="616260" cy="623127"/>
          </a:xfrm>
          <a:prstGeom prst="rect">
            <a:avLst/>
          </a:prstGeom>
          <a:noFill/>
          <a:ln>
            <a:noFill/>
          </a:ln>
        </p:spPr>
      </p:pic>
      <p:pic>
        <p:nvPicPr>
          <p:cNvPr id="1558" name="Google Shape;1558;g2e74b6ecf25_1_306"/>
          <p:cNvPicPr preferRelativeResize="0"/>
          <p:nvPr/>
        </p:nvPicPr>
        <p:blipFill rotWithShape="1">
          <a:blip r:embed="rId30">
            <a:alphaModFix/>
          </a:blip>
          <a:srcRect b="0" l="0" r="0" t="0"/>
          <a:stretch/>
        </p:blipFill>
        <p:spPr>
          <a:xfrm>
            <a:off x="736951" y="1089652"/>
            <a:ext cx="900664" cy="463773"/>
          </a:xfrm>
          <a:prstGeom prst="rect">
            <a:avLst/>
          </a:prstGeom>
          <a:noFill/>
          <a:ln>
            <a:noFill/>
          </a:ln>
        </p:spPr>
      </p:pic>
      <p:pic>
        <p:nvPicPr>
          <p:cNvPr id="1559" name="Google Shape;1559;g2e74b6ecf25_1_306"/>
          <p:cNvPicPr preferRelativeResize="0"/>
          <p:nvPr/>
        </p:nvPicPr>
        <p:blipFill rotWithShape="1">
          <a:blip r:embed="rId31">
            <a:alphaModFix/>
          </a:blip>
          <a:srcRect b="0" l="0" r="0" t="0"/>
          <a:stretch/>
        </p:blipFill>
        <p:spPr>
          <a:xfrm>
            <a:off x="5942370" y="4042386"/>
            <a:ext cx="952806" cy="425497"/>
          </a:xfrm>
          <a:prstGeom prst="rect">
            <a:avLst/>
          </a:prstGeom>
          <a:noFill/>
          <a:ln>
            <a:noFill/>
          </a:ln>
        </p:spPr>
      </p:pic>
      <p:pic>
        <p:nvPicPr>
          <p:cNvPr id="1560" name="Google Shape;1560;g2e74b6ecf25_1_306"/>
          <p:cNvPicPr preferRelativeResize="0"/>
          <p:nvPr/>
        </p:nvPicPr>
        <p:blipFill rotWithShape="1">
          <a:blip r:embed="rId32">
            <a:alphaModFix/>
          </a:blip>
          <a:srcRect b="0" l="0" r="0" t="0"/>
          <a:stretch/>
        </p:blipFill>
        <p:spPr>
          <a:xfrm>
            <a:off x="7273051" y="3896991"/>
            <a:ext cx="1055214" cy="779934"/>
          </a:xfrm>
          <a:prstGeom prst="rect">
            <a:avLst/>
          </a:prstGeom>
          <a:noFill/>
          <a:ln>
            <a:noFill/>
          </a:ln>
        </p:spPr>
      </p:pic>
      <p:pic>
        <p:nvPicPr>
          <p:cNvPr id="1561" name="Google Shape;1561;g2e74b6ecf25_1_306"/>
          <p:cNvPicPr preferRelativeResize="0"/>
          <p:nvPr/>
        </p:nvPicPr>
        <p:blipFill rotWithShape="1">
          <a:blip r:embed="rId33">
            <a:alphaModFix/>
          </a:blip>
          <a:srcRect b="0" l="0" r="0" t="0"/>
          <a:stretch/>
        </p:blipFill>
        <p:spPr>
          <a:xfrm>
            <a:off x="311688" y="259938"/>
            <a:ext cx="1590675" cy="371475"/>
          </a:xfrm>
          <a:prstGeom prst="rect">
            <a:avLst/>
          </a:prstGeom>
          <a:noFill/>
          <a:ln>
            <a:noFill/>
          </a:ln>
        </p:spPr>
      </p:pic>
      <p:cxnSp>
        <p:nvCxnSpPr>
          <p:cNvPr id="1562" name="Google Shape;1562;g2e74b6ecf25_1_306"/>
          <p:cNvCxnSpPr/>
          <p:nvPr/>
        </p:nvCxnSpPr>
        <p:spPr>
          <a:xfrm flipH="1">
            <a:off x="1998250" y="875"/>
            <a:ext cx="900" cy="742500"/>
          </a:xfrm>
          <a:prstGeom prst="straightConnector1">
            <a:avLst/>
          </a:prstGeom>
          <a:noFill/>
          <a:ln cap="flat" cmpd="sng" w="28575">
            <a:solidFill>
              <a:schemeClr val="lt1"/>
            </a:solidFill>
            <a:prstDash val="solid"/>
            <a:round/>
            <a:headEnd len="sm" w="sm" type="none"/>
            <a:tailEnd len="sm" w="sm" type="none"/>
          </a:ln>
        </p:spPr>
      </p:cxnSp>
      <p:sp>
        <p:nvSpPr>
          <p:cNvPr id="1563" name="Google Shape;1563;g2e74b6ecf25_1_306"/>
          <p:cNvSpPr txBox="1"/>
          <p:nvPr/>
        </p:nvSpPr>
        <p:spPr>
          <a:xfrm>
            <a:off x="2096250" y="240950"/>
            <a:ext cx="32586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FFFFFF"/>
                </a:solidFill>
                <a:latin typeface="Montserrat"/>
                <a:ea typeface="Montserrat"/>
                <a:cs typeface="Montserrat"/>
                <a:sym typeface="Montserrat"/>
              </a:rPr>
              <a:t>Trusted by great Companies</a:t>
            </a:r>
            <a:endParaRPr b="1" i="0" sz="16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7" name="Shape 1567"/>
        <p:cNvGrpSpPr/>
        <p:nvPr/>
      </p:nvGrpSpPr>
      <p:grpSpPr>
        <a:xfrm>
          <a:off x="0" y="0"/>
          <a:ext cx="0" cy="0"/>
          <a:chOff x="0" y="0"/>
          <a:chExt cx="0" cy="0"/>
        </a:xfrm>
      </p:grpSpPr>
      <p:sp>
        <p:nvSpPr>
          <p:cNvPr id="1568" name="Google Shape;1568;g2e74b6ecf25_1_339"/>
          <p:cNvSpPr txBox="1"/>
          <p:nvPr/>
        </p:nvSpPr>
        <p:spPr>
          <a:xfrm>
            <a:off x="5947350" y="3124200"/>
            <a:ext cx="2525100" cy="434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1" i="0" lang="en" sz="1500" u="none" cap="none" strike="noStrike">
                <a:solidFill>
                  <a:srgbClr val="6EC5F7"/>
                </a:solidFill>
                <a:latin typeface="Montserrat"/>
                <a:ea typeface="Montserrat"/>
                <a:cs typeface="Montserrat"/>
                <a:sym typeface="Montserrat"/>
              </a:rPr>
              <a:t>Kodschul.com</a:t>
            </a:r>
            <a:endParaRPr b="1" i="0" sz="1500" u="none" cap="none" strike="noStrike">
              <a:solidFill>
                <a:srgbClr val="6EC5F7"/>
              </a:solidFill>
              <a:latin typeface="Montserrat"/>
              <a:ea typeface="Montserrat"/>
              <a:cs typeface="Montserrat"/>
              <a:sym typeface="Montserrat"/>
            </a:endParaRPr>
          </a:p>
        </p:txBody>
      </p:sp>
      <p:sp>
        <p:nvSpPr>
          <p:cNvPr id="1569" name="Google Shape;1569;g2e74b6ecf25_1_339"/>
          <p:cNvSpPr txBox="1"/>
          <p:nvPr/>
        </p:nvSpPr>
        <p:spPr>
          <a:xfrm>
            <a:off x="5897850" y="3411275"/>
            <a:ext cx="2574600" cy="496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Montserrat"/>
                <a:ea typeface="Montserrat"/>
                <a:cs typeface="Montserrat"/>
                <a:sym typeface="Montserrat"/>
              </a:rPr>
              <a:t>Nextise GmbH</a:t>
            </a:r>
            <a:endParaRPr b="0" i="0" sz="1200" u="none" cap="none" strike="noStrike">
              <a:solidFill>
                <a:srgbClr val="FFFFFF"/>
              </a:solidFill>
              <a:latin typeface="Montserrat"/>
              <a:ea typeface="Montserrat"/>
              <a:cs typeface="Montserrat"/>
              <a:sym typeface="Montserrat"/>
            </a:endParaRPr>
          </a:p>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Montserrat"/>
                <a:ea typeface="Montserrat"/>
                <a:cs typeface="Montserrat"/>
                <a:sym typeface="Montserrat"/>
              </a:rPr>
              <a:t>Am Klingenbach 33</a:t>
            </a:r>
            <a:endParaRPr b="0" i="0" sz="1200" u="none" cap="none" strike="noStrike">
              <a:solidFill>
                <a:srgbClr val="FFFFFF"/>
              </a:solidFill>
              <a:latin typeface="Montserrat"/>
              <a:ea typeface="Montserrat"/>
              <a:cs typeface="Montserrat"/>
              <a:sym typeface="Montserrat"/>
            </a:endParaRPr>
          </a:p>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Montserrat"/>
                <a:ea typeface="Montserrat"/>
                <a:cs typeface="Montserrat"/>
                <a:sym typeface="Montserrat"/>
              </a:rPr>
              <a:t>70188 Stuttgart</a:t>
            </a:r>
            <a:endParaRPr b="0" i="0" sz="1200" u="none" cap="none" strike="noStrike">
              <a:solidFill>
                <a:srgbClr val="FFFFFF"/>
              </a:solidFill>
              <a:latin typeface="Montserrat"/>
              <a:ea typeface="Montserrat"/>
              <a:cs typeface="Montserrat"/>
              <a:sym typeface="Montserrat"/>
            </a:endParaRPr>
          </a:p>
        </p:txBody>
      </p:sp>
      <p:sp>
        <p:nvSpPr>
          <p:cNvPr id="1570" name="Google Shape;1570;g2e74b6ecf25_1_339"/>
          <p:cNvSpPr txBox="1"/>
          <p:nvPr/>
        </p:nvSpPr>
        <p:spPr>
          <a:xfrm>
            <a:off x="5754450" y="4065050"/>
            <a:ext cx="2718000" cy="28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0" i="0" lang="en" sz="1200" u="none" cap="none" strike="noStrike">
                <a:solidFill>
                  <a:srgbClr val="6EC5F7"/>
                </a:solidFill>
                <a:latin typeface="Montserrat"/>
                <a:ea typeface="Montserrat"/>
                <a:cs typeface="Montserrat"/>
                <a:sym typeface="Montserrat"/>
              </a:rPr>
              <a:t>Web. https://kodschul.com/</a:t>
            </a:r>
            <a:endParaRPr b="0" i="0" sz="1200" u="none" cap="none" strike="noStrike">
              <a:solidFill>
                <a:srgbClr val="6EC5F7"/>
              </a:solidFill>
              <a:latin typeface="Montserrat"/>
              <a:ea typeface="Montserrat"/>
              <a:cs typeface="Montserrat"/>
              <a:sym typeface="Montserrat"/>
            </a:endParaRPr>
          </a:p>
        </p:txBody>
      </p:sp>
      <p:sp>
        <p:nvSpPr>
          <p:cNvPr id="1571" name="Google Shape;1571;g2e74b6ecf25_1_339"/>
          <p:cNvSpPr txBox="1"/>
          <p:nvPr/>
        </p:nvSpPr>
        <p:spPr>
          <a:xfrm>
            <a:off x="670350" y="1796575"/>
            <a:ext cx="3834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3000" u="none" cap="none" strike="noStrike">
                <a:solidFill>
                  <a:srgbClr val="6EC5F7"/>
                </a:solidFill>
                <a:latin typeface="Montserrat"/>
                <a:ea typeface="Montserrat"/>
                <a:cs typeface="Montserrat"/>
                <a:sym typeface="Montserrat"/>
              </a:rPr>
              <a:t>Vielen Dank für Ihre Teilnahme!</a:t>
            </a:r>
            <a:endParaRPr b="1" i="0" sz="3000" u="none" cap="none" strike="noStrike">
              <a:solidFill>
                <a:srgbClr val="6EC5F7"/>
              </a:solidFill>
              <a:latin typeface="Montserrat"/>
              <a:ea typeface="Montserrat"/>
              <a:cs typeface="Montserrat"/>
              <a:sym typeface="Montserrat"/>
            </a:endParaRPr>
          </a:p>
        </p:txBody>
      </p:sp>
      <p:sp>
        <p:nvSpPr>
          <p:cNvPr id="1572" name="Google Shape;1572;g2e74b6ecf25_1_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73" name="Google Shape;1573;g2e74b6ecf25_1_339"/>
          <p:cNvPicPr preferRelativeResize="0"/>
          <p:nvPr/>
        </p:nvPicPr>
        <p:blipFill rotWithShape="1">
          <a:blip r:embed="rId4">
            <a:alphaModFix/>
          </a:blip>
          <a:srcRect b="0" l="0" r="0" t="0"/>
          <a:stretch/>
        </p:blipFill>
        <p:spPr>
          <a:xfrm>
            <a:off x="311688" y="259938"/>
            <a:ext cx="1590675" cy="371475"/>
          </a:xfrm>
          <a:prstGeom prst="rect">
            <a:avLst/>
          </a:prstGeom>
          <a:noFill/>
          <a:ln>
            <a:noFill/>
          </a:ln>
        </p:spPr>
      </p:pic>
      <p:cxnSp>
        <p:nvCxnSpPr>
          <p:cNvPr id="1574" name="Google Shape;1574;g2e74b6ecf25_1_339"/>
          <p:cNvCxnSpPr/>
          <p:nvPr/>
        </p:nvCxnSpPr>
        <p:spPr>
          <a:xfrm flipH="1">
            <a:off x="1998250" y="875"/>
            <a:ext cx="900" cy="742500"/>
          </a:xfrm>
          <a:prstGeom prst="straightConnector1">
            <a:avLst/>
          </a:prstGeom>
          <a:noFill/>
          <a:ln cap="flat" cmpd="sng" w="28575">
            <a:solidFill>
              <a:schemeClr val="lt1"/>
            </a:solidFill>
            <a:prstDash val="solid"/>
            <a:round/>
            <a:headEnd len="sm" w="sm" type="none"/>
            <a:tailEnd len="sm" w="sm" type="none"/>
          </a:ln>
        </p:spPr>
      </p:cxnSp>
      <p:sp>
        <p:nvSpPr>
          <p:cNvPr id="1575" name="Google Shape;1575;g2e74b6ecf25_1_339"/>
          <p:cNvSpPr txBox="1"/>
          <p:nvPr/>
        </p:nvSpPr>
        <p:spPr>
          <a:xfrm>
            <a:off x="2096250" y="240950"/>
            <a:ext cx="38349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FFFFFF"/>
                </a:solidFill>
                <a:latin typeface="Montserrat"/>
                <a:ea typeface="Montserrat"/>
                <a:cs typeface="Montserrat"/>
                <a:sym typeface="Montserrat"/>
              </a:rPr>
              <a:t>Veranstalter</a:t>
            </a:r>
            <a:endParaRPr b="1" i="0" sz="1600" u="none" cap="none" strike="noStrike">
              <a:solidFill>
                <a:srgbClr val="FFFFFF"/>
              </a:solidFill>
              <a:latin typeface="Montserrat"/>
              <a:ea typeface="Montserrat"/>
              <a:cs typeface="Montserrat"/>
              <a:sym typeface="Montserrat"/>
            </a:endParaRPr>
          </a:p>
        </p:txBody>
      </p:sp>
      <p:sp>
        <p:nvSpPr>
          <p:cNvPr id="1576" name="Google Shape;1576;g2e74b6ecf25_1_339"/>
          <p:cNvSpPr txBox="1"/>
          <p:nvPr/>
        </p:nvSpPr>
        <p:spPr>
          <a:xfrm>
            <a:off x="662675" y="2885263"/>
            <a:ext cx="38349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Montserrat"/>
                <a:ea typeface="Montserrat"/>
                <a:cs typeface="Montserrat"/>
                <a:sym typeface="Montserrat"/>
              </a:rPr>
              <a:t>Ihr Referent &amp; und das Team von Kodschul.com</a:t>
            </a:r>
            <a:endParaRPr b="0" i="0" sz="1400" u="none" cap="none" strike="noStrike">
              <a:solidFill>
                <a:srgbClr val="FFFFFF"/>
              </a:solidFill>
              <a:latin typeface="Montserrat"/>
              <a:ea typeface="Montserrat"/>
              <a:cs typeface="Montserrat"/>
              <a:sym typeface="Montserrat"/>
            </a:endParaRPr>
          </a:p>
        </p:txBody>
      </p:sp>
      <p:sp>
        <p:nvSpPr>
          <p:cNvPr id="1577" name="Google Shape;1577;g2e74b6ecf25_1_339"/>
          <p:cNvSpPr txBox="1"/>
          <p:nvPr/>
        </p:nvSpPr>
        <p:spPr>
          <a:xfrm>
            <a:off x="5754450" y="4314500"/>
            <a:ext cx="2718000" cy="28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0" i="0" lang="en" sz="1200" u="none" cap="none" strike="noStrike">
                <a:solidFill>
                  <a:srgbClr val="6EC5F7"/>
                </a:solidFill>
                <a:latin typeface="Montserrat"/>
                <a:ea typeface="Montserrat"/>
                <a:cs typeface="Montserrat"/>
                <a:sym typeface="Montserrat"/>
              </a:rPr>
              <a:t>Mail. info@kodschul.com</a:t>
            </a:r>
            <a:endParaRPr b="0" i="0" sz="1200" u="none" cap="none" strike="noStrike">
              <a:solidFill>
                <a:srgbClr val="6EC5F7"/>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g2f460daa4de_0_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24" name="Google Shape;224;g2f460daa4de_0_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225" name="Google Shape;225;g2f460daa4de_0_35"/>
          <p:cNvPicPr preferRelativeResize="0"/>
          <p:nvPr/>
        </p:nvPicPr>
        <p:blipFill rotWithShape="1">
          <a:blip r:embed="rId4">
            <a:alphaModFix/>
          </a:blip>
          <a:srcRect b="0" l="0" r="0" t="0"/>
          <a:stretch/>
        </p:blipFill>
        <p:spPr>
          <a:xfrm>
            <a:off x="441400" y="161325"/>
            <a:ext cx="8261194"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2f460daa4de_0_41"/>
          <p:cNvPicPr preferRelativeResize="0"/>
          <p:nvPr/>
        </p:nvPicPr>
        <p:blipFill rotWithShape="1">
          <a:blip r:embed="rId3">
            <a:alphaModFix/>
          </a:blip>
          <a:srcRect b="0" l="169" r="176" t="0"/>
          <a:stretch/>
        </p:blipFill>
        <p:spPr>
          <a:xfrm>
            <a:off x="0" y="-8925"/>
            <a:ext cx="9144003" cy="5161355"/>
          </a:xfrm>
          <a:prstGeom prst="rect">
            <a:avLst/>
          </a:prstGeom>
          <a:noFill/>
          <a:ln>
            <a:noFill/>
          </a:ln>
        </p:spPr>
      </p:pic>
      <p:sp>
        <p:nvSpPr>
          <p:cNvPr id="231" name="Google Shape;231;g2f460daa4de_0_41"/>
          <p:cNvSpPr txBox="1"/>
          <p:nvPr/>
        </p:nvSpPr>
        <p:spPr>
          <a:xfrm>
            <a:off x="2184150" y="3216800"/>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Kursinhalte</a:t>
            </a:r>
            <a:endParaRPr b="1" i="0" sz="2400" u="none" cap="none" strike="noStrike">
              <a:solidFill>
                <a:schemeClr val="lt1"/>
              </a:solidFill>
              <a:latin typeface="Montserrat"/>
              <a:ea typeface="Montserrat"/>
              <a:cs typeface="Montserrat"/>
              <a:sym typeface="Montserrat"/>
            </a:endParaRPr>
          </a:p>
        </p:txBody>
      </p:sp>
      <p:sp>
        <p:nvSpPr>
          <p:cNvPr id="232" name="Google Shape;232;g2f460daa4de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33" name="Google Shape;233;g2f460daa4de_0_41"/>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g2f460daa4de_0_48"/>
          <p:cNvSpPr txBox="1"/>
          <p:nvPr/>
        </p:nvSpPr>
        <p:spPr>
          <a:xfrm>
            <a:off x="2531850" y="569650"/>
            <a:ext cx="4080300" cy="5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EC5F7"/>
                </a:solidFill>
                <a:latin typeface="Montserrat"/>
                <a:ea typeface="Montserrat"/>
                <a:cs typeface="Montserrat"/>
                <a:sym typeface="Montserrat"/>
              </a:rPr>
              <a:t>Inhaltsverzeichnis:</a:t>
            </a:r>
            <a:r>
              <a:rPr b="1" i="0" lang="en" sz="2800" u="none" cap="none" strike="noStrike">
                <a:solidFill>
                  <a:srgbClr val="6EC5F7"/>
                </a:solidFill>
                <a:latin typeface="Montserrat"/>
                <a:ea typeface="Montserrat"/>
                <a:cs typeface="Montserrat"/>
                <a:sym typeface="Montserrat"/>
              </a:rPr>
              <a:t> </a:t>
            </a:r>
            <a:r>
              <a:rPr b="1" i="0" lang="en" sz="2300" u="none" cap="none" strike="noStrike">
                <a:solidFill>
                  <a:srgbClr val="6EC5F7"/>
                </a:solidFill>
                <a:latin typeface="Montserrat"/>
                <a:ea typeface="Montserrat"/>
                <a:cs typeface="Montserrat"/>
                <a:sym typeface="Montserrat"/>
              </a:rPr>
              <a:t>Tag 1</a:t>
            </a:r>
            <a:endParaRPr b="1" i="0" sz="2300" u="none" cap="none" strike="noStrike">
              <a:solidFill>
                <a:srgbClr val="6EC5F7"/>
              </a:solidFill>
              <a:latin typeface="Montserrat"/>
              <a:ea typeface="Montserrat"/>
              <a:cs typeface="Montserrat"/>
              <a:sym typeface="Montserrat"/>
            </a:endParaRPr>
          </a:p>
        </p:txBody>
      </p:sp>
      <p:sp>
        <p:nvSpPr>
          <p:cNvPr id="239" name="Google Shape;239;g2f460daa4de_0_48"/>
          <p:cNvSpPr txBox="1"/>
          <p:nvPr/>
        </p:nvSpPr>
        <p:spPr>
          <a:xfrm>
            <a:off x="820325" y="1600650"/>
            <a:ext cx="75057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Modul 1: Einführung in Containertechnologie</a:t>
            </a:r>
            <a:endParaRPr b="1" i="0" sz="1400" u="none" cap="none" strike="noStrike">
              <a:solidFill>
                <a:schemeClr val="lt1"/>
              </a:solidFill>
              <a:latin typeface="Montserrat"/>
              <a:ea typeface="Montserrat"/>
              <a:cs typeface="Montserrat"/>
              <a:sym typeface="Montserrat"/>
            </a:endParaRPr>
          </a:p>
        </p:txBody>
      </p:sp>
      <p:sp>
        <p:nvSpPr>
          <p:cNvPr id="240" name="Google Shape;240;g2f460daa4de_0_48"/>
          <p:cNvSpPr txBox="1"/>
          <p:nvPr/>
        </p:nvSpPr>
        <p:spPr>
          <a:xfrm>
            <a:off x="1017375" y="1969650"/>
            <a:ext cx="72348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200" u="none" cap="none" strike="noStrike">
                <a:solidFill>
                  <a:schemeClr val="lt1"/>
                </a:solidFill>
                <a:latin typeface="Montserrat"/>
                <a:ea typeface="Montserrat"/>
                <a:cs typeface="Montserrat"/>
                <a:sym typeface="Montserrat"/>
              </a:rPr>
              <a:t>Lab 1.1. Warum Container?</a:t>
            </a:r>
            <a:endParaRPr b="0" i="0" sz="1200" u="none" cap="none" strike="noStrike">
              <a:solidFill>
                <a:schemeClr val="lt1"/>
              </a:solidFill>
              <a:latin typeface="Montserrat"/>
              <a:ea typeface="Montserrat"/>
              <a:cs typeface="Montserrat"/>
              <a:sym typeface="Montserrat"/>
              <a:extLst>
                <a:ext uri="http://customooxmlschemas.google.com/">
                  <go:slidesCustomData xmlns:go="http://customooxmlschemas.google.com/" textRoundtripDataId="0"/>
                </a:ext>
              </a:extLst>
            </a:endParaRPr>
          </a:p>
          <a:p>
            <a:pPr indent="0" lvl="0" marL="0" marR="0" rtl="0" algn="l">
              <a:lnSpc>
                <a:spcPct val="150000"/>
              </a:lnSpc>
              <a:spcBef>
                <a:spcPts val="0"/>
              </a:spcBef>
              <a:spcAft>
                <a:spcPts val="0"/>
              </a:spcAft>
              <a:buClr>
                <a:schemeClr val="dk1"/>
              </a:buClr>
              <a:buSzPts val="1100"/>
              <a:buFont typeface="Arial"/>
              <a:buNone/>
            </a:pPr>
            <a:r>
              <a:rPr b="0" i="0" lang="en" sz="1200" u="none" cap="none" strike="noStrike">
                <a:solidFill>
                  <a:schemeClr val="lt1"/>
                </a:solidFill>
                <a:latin typeface="Montserrat"/>
                <a:ea typeface="Montserrat"/>
                <a:cs typeface="Montserrat"/>
                <a:sym typeface="Montserrat"/>
                <a:extLst>
                  <a:ext uri="http://customooxmlschemas.google.com/">
                    <go:slidesCustomData xmlns:go="http://customooxmlschemas.google.com/" textRoundtripDataId="1"/>
                  </a:ext>
                </a:extLst>
              </a:rPr>
              <a:t>Lab 1.2. Arbeit mit Containern – die Grundlagen</a:t>
            </a:r>
            <a:endParaRPr b="0" i="0" sz="1200" u="none" cap="none" strike="noStrike">
              <a:solidFill>
                <a:schemeClr val="lt1"/>
              </a:solidFill>
              <a:latin typeface="Montserrat"/>
              <a:ea typeface="Montserrat"/>
              <a:cs typeface="Montserrat"/>
              <a:sym typeface="Montserrat"/>
              <a:extLst>
                <a:ext uri="http://customooxmlschemas.google.com/">
                  <go:slidesCustomData xmlns:go="http://customooxmlschemas.google.com/" textRoundtripDataId="2"/>
                </a:ext>
              </a:extLst>
            </a:endParaRPr>
          </a:p>
          <a:p>
            <a:pPr indent="0" lvl="0" marL="0" marR="0" rtl="0" algn="l">
              <a:lnSpc>
                <a:spcPct val="150000"/>
              </a:lnSpc>
              <a:spcBef>
                <a:spcPts val="0"/>
              </a:spcBef>
              <a:spcAft>
                <a:spcPts val="0"/>
              </a:spcAft>
              <a:buClr>
                <a:schemeClr val="dk1"/>
              </a:buClr>
              <a:buSzPts val="1100"/>
              <a:buFont typeface="Arial"/>
              <a:buNone/>
            </a:pPr>
            <a:r>
              <a:rPr b="0" i="0" lang="en" sz="1200" u="none" cap="none" strike="noStrike">
                <a:solidFill>
                  <a:schemeClr val="lt1"/>
                </a:solidFill>
                <a:latin typeface="Montserrat"/>
                <a:ea typeface="Montserrat"/>
                <a:cs typeface="Montserrat"/>
                <a:sym typeface="Montserrat"/>
                <a:extLst>
                  <a:ext uri="http://customooxmlschemas.google.com/">
                    <go:slidesCustomData xmlns:go="http://customooxmlschemas.google.com/" textRoundtripDataId="3"/>
                  </a:ext>
                </a:extLst>
              </a:rPr>
              <a:t>Lab 1.3. </a:t>
            </a:r>
            <a:r>
              <a:rPr b="0" i="0" lang="en" sz="1200" u="none" cap="none" strike="noStrike">
                <a:solidFill>
                  <a:schemeClr val="lt1"/>
                </a:solidFill>
                <a:latin typeface="Montserrat"/>
                <a:ea typeface="Montserrat"/>
                <a:cs typeface="Montserrat"/>
                <a:sym typeface="Montserrat"/>
              </a:rPr>
              <a:t>Arbeiten mit Images</a:t>
            </a:r>
            <a:endParaRPr b="0" i="0" sz="1200" u="none" cap="none" strike="noStrike">
              <a:solidFill>
                <a:schemeClr val="lt1"/>
              </a:solidFill>
              <a:latin typeface="Montserrat"/>
              <a:ea typeface="Montserrat"/>
              <a:cs typeface="Montserrat"/>
              <a:sym typeface="Montserrat"/>
            </a:endParaRPr>
          </a:p>
        </p:txBody>
      </p:sp>
      <p:pic>
        <p:nvPicPr>
          <p:cNvPr id="241" name="Google Shape;241;g2f460daa4de_0_48"/>
          <p:cNvPicPr preferRelativeResize="0"/>
          <p:nvPr/>
        </p:nvPicPr>
        <p:blipFill rotWithShape="1">
          <a:blip r:embed="rId4">
            <a:alphaModFix/>
          </a:blip>
          <a:srcRect b="0" l="0" r="0" t="0"/>
          <a:stretch/>
        </p:blipFill>
        <p:spPr>
          <a:xfrm>
            <a:off x="2531850" y="1136300"/>
            <a:ext cx="4080300" cy="76200"/>
          </a:xfrm>
          <a:prstGeom prst="rect">
            <a:avLst/>
          </a:prstGeom>
          <a:noFill/>
          <a:ln>
            <a:noFill/>
          </a:ln>
        </p:spPr>
      </p:pic>
      <p:sp>
        <p:nvSpPr>
          <p:cNvPr id="242" name="Google Shape;242;g2f460daa4de_0_48"/>
          <p:cNvSpPr txBox="1"/>
          <p:nvPr/>
        </p:nvSpPr>
        <p:spPr>
          <a:xfrm>
            <a:off x="820325" y="3367800"/>
            <a:ext cx="64131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Modul 2: Kubernetes – Einführung und Grundlagen</a:t>
            </a:r>
            <a:endParaRPr b="1"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Montserrat"/>
              <a:ea typeface="Montserrat"/>
              <a:cs typeface="Montserrat"/>
              <a:sym typeface="Montserrat"/>
            </a:endParaRPr>
          </a:p>
        </p:txBody>
      </p:sp>
      <p:sp>
        <p:nvSpPr>
          <p:cNvPr id="243" name="Google Shape;243;g2f460daa4de_0_48"/>
          <p:cNvSpPr txBox="1"/>
          <p:nvPr/>
        </p:nvSpPr>
        <p:spPr>
          <a:xfrm>
            <a:off x="1017375" y="3736800"/>
            <a:ext cx="54906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Lab 2.1. Warum Kubernetes als Orchestrierungsplattform?</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Lab 2.2. Kubernetes Eigenschaften im Überblick</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Lab 2.3. Architektur und Hauptkomponenten von Kubernetes</a:t>
            </a:r>
            <a:endParaRPr b="0" i="0" sz="1200" u="none" cap="none" strike="noStrike">
              <a:solidFill>
                <a:schemeClr val="lt1"/>
              </a:solidFill>
              <a:latin typeface="Montserrat"/>
              <a:ea typeface="Montserrat"/>
              <a:cs typeface="Montserrat"/>
              <a:sym typeface="Montserrat"/>
            </a:endParaRPr>
          </a:p>
        </p:txBody>
      </p:sp>
      <p:sp>
        <p:nvSpPr>
          <p:cNvPr id="244" name="Google Shape;244;g2f460daa4de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g2f460daa4de_0_297"/>
          <p:cNvSpPr txBox="1"/>
          <p:nvPr/>
        </p:nvSpPr>
        <p:spPr>
          <a:xfrm>
            <a:off x="820325" y="1600650"/>
            <a:ext cx="58515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Modul 3: Aufbau der Arbeitsumgebung</a:t>
            </a:r>
            <a:endParaRPr b="1" i="0" sz="1400" u="none" cap="none" strike="noStrike">
              <a:solidFill>
                <a:schemeClr val="lt1"/>
              </a:solidFill>
              <a:latin typeface="Montserrat"/>
              <a:ea typeface="Montserrat"/>
              <a:cs typeface="Montserrat"/>
              <a:sym typeface="Montserrat"/>
            </a:endParaRPr>
          </a:p>
        </p:txBody>
      </p:sp>
      <p:sp>
        <p:nvSpPr>
          <p:cNvPr id="250" name="Google Shape;250;g2f460daa4de_0_297"/>
          <p:cNvSpPr txBox="1"/>
          <p:nvPr/>
        </p:nvSpPr>
        <p:spPr>
          <a:xfrm>
            <a:off x="1017375" y="1969650"/>
            <a:ext cx="72348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200" u="none" cap="none" strike="noStrike">
                <a:solidFill>
                  <a:schemeClr val="lt1"/>
                </a:solidFill>
                <a:latin typeface="Montserrat"/>
                <a:ea typeface="Montserrat"/>
                <a:cs typeface="Montserrat"/>
                <a:sym typeface="Montserrat"/>
              </a:rPr>
              <a:t>Lab 3.1. Arbeitsbereich und Konfiguration</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b="0" i="0" lang="en" sz="1200" u="none" cap="none" strike="noStrike">
                <a:solidFill>
                  <a:schemeClr val="lt1"/>
                </a:solidFill>
                <a:latin typeface="Montserrat"/>
                <a:ea typeface="Montserrat"/>
                <a:cs typeface="Montserrat"/>
                <a:sym typeface="Montserrat"/>
              </a:rPr>
              <a:t>Lab 3.2. Installationsoptionen und Setup</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b="0" i="0" lang="en" sz="1200" u="none" cap="none" strike="noStrike">
                <a:solidFill>
                  <a:schemeClr val="lt1"/>
                </a:solidFill>
                <a:latin typeface="Montserrat"/>
                <a:ea typeface="Montserrat"/>
                <a:cs typeface="Montserrat"/>
                <a:sym typeface="Montserrat"/>
              </a:rPr>
              <a:t>Lab 3.3. Das Kubernetes Dashboard</a:t>
            </a:r>
            <a:endParaRPr b="0" i="0" sz="1200" u="none" cap="none" strike="noStrike">
              <a:solidFill>
                <a:schemeClr val="lt1"/>
              </a:solidFill>
              <a:latin typeface="Montserrat"/>
              <a:ea typeface="Montserrat"/>
              <a:cs typeface="Montserrat"/>
              <a:sym typeface="Montserrat"/>
            </a:endParaRPr>
          </a:p>
        </p:txBody>
      </p:sp>
      <p:sp>
        <p:nvSpPr>
          <p:cNvPr id="251" name="Google Shape;251;g2f460daa4de_0_2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g2f460daa4de_0_106"/>
          <p:cNvPicPr preferRelativeResize="0"/>
          <p:nvPr/>
        </p:nvPicPr>
        <p:blipFill rotWithShape="1">
          <a:blip r:embed="rId3">
            <a:alphaModFix/>
          </a:blip>
          <a:srcRect b="0" l="169" r="176" t="0"/>
          <a:stretch/>
        </p:blipFill>
        <p:spPr>
          <a:xfrm>
            <a:off x="0" y="0"/>
            <a:ext cx="9144003" cy="5161355"/>
          </a:xfrm>
          <a:prstGeom prst="rect">
            <a:avLst/>
          </a:prstGeom>
          <a:noFill/>
          <a:ln>
            <a:noFill/>
          </a:ln>
        </p:spPr>
      </p:pic>
      <p:sp>
        <p:nvSpPr>
          <p:cNvPr id="257" name="Google Shape;257;g2f460daa4de_0_106"/>
          <p:cNvSpPr txBox="1"/>
          <p:nvPr/>
        </p:nvSpPr>
        <p:spPr>
          <a:xfrm>
            <a:off x="2854800" y="3297013"/>
            <a:ext cx="3434400" cy="63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Tagesablauf: Tag #1</a:t>
            </a:r>
            <a:endParaRPr b="1" i="0" sz="2400" u="none" cap="none" strike="noStrike">
              <a:solidFill>
                <a:schemeClr val="lt1"/>
              </a:solidFill>
              <a:latin typeface="Montserrat"/>
              <a:ea typeface="Montserrat"/>
              <a:cs typeface="Montserrat"/>
              <a:sym typeface="Montserrat"/>
            </a:endParaRPr>
          </a:p>
        </p:txBody>
      </p:sp>
      <p:sp>
        <p:nvSpPr>
          <p:cNvPr id="258" name="Google Shape;258;g2f460daa4de_0_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59" name="Google Shape;259;g2f460daa4de_0_106"/>
          <p:cNvPicPr preferRelativeResize="0"/>
          <p:nvPr/>
        </p:nvPicPr>
        <p:blipFill rotWithShape="1">
          <a:blip r:embed="rId4">
            <a:alphaModFix/>
          </a:blip>
          <a:srcRect b="0" l="0" r="0" t="0"/>
          <a:stretch/>
        </p:blipFill>
        <p:spPr>
          <a:xfrm>
            <a:off x="4141525" y="2141263"/>
            <a:ext cx="1165750" cy="116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g2e94654c01c_0_85"/>
          <p:cNvSpPr txBox="1"/>
          <p:nvPr/>
        </p:nvSpPr>
        <p:spPr>
          <a:xfrm>
            <a:off x="670350" y="1110775"/>
            <a:ext cx="3834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i="0" lang="en" sz="2300" u="none" cap="none" strike="noStrike">
                <a:solidFill>
                  <a:srgbClr val="6EC5F7"/>
                </a:solidFill>
                <a:latin typeface="Montserrat"/>
                <a:ea typeface="Montserrat"/>
                <a:cs typeface="Montserrat"/>
                <a:sym typeface="Montserrat"/>
              </a:rPr>
              <a:t>Clients Coached</a:t>
            </a:r>
            <a:endParaRPr b="1" i="0" sz="2300" u="none" cap="none" strike="noStrike">
              <a:solidFill>
                <a:srgbClr val="6EC5F7"/>
              </a:solidFill>
              <a:latin typeface="Montserrat"/>
              <a:ea typeface="Montserrat"/>
              <a:cs typeface="Montserrat"/>
              <a:sym typeface="Montserrat"/>
            </a:endParaRPr>
          </a:p>
        </p:txBody>
      </p:sp>
      <p:sp>
        <p:nvSpPr>
          <p:cNvPr id="122" name="Google Shape;122;g2e94654c01c_0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3" name="Google Shape;123;g2e94654c01c_0_85"/>
          <p:cNvPicPr preferRelativeResize="0"/>
          <p:nvPr/>
        </p:nvPicPr>
        <p:blipFill rotWithShape="1">
          <a:blip r:embed="rId4">
            <a:alphaModFix/>
          </a:blip>
          <a:srcRect b="0" l="0" r="0" t="0"/>
          <a:stretch/>
        </p:blipFill>
        <p:spPr>
          <a:xfrm>
            <a:off x="311688" y="259938"/>
            <a:ext cx="1590675" cy="371475"/>
          </a:xfrm>
          <a:prstGeom prst="rect">
            <a:avLst/>
          </a:prstGeom>
          <a:noFill/>
          <a:ln>
            <a:noFill/>
          </a:ln>
        </p:spPr>
      </p:pic>
      <p:sp>
        <p:nvSpPr>
          <p:cNvPr id="124" name="Google Shape;124;g2e94654c01c_0_85"/>
          <p:cNvSpPr txBox="1"/>
          <p:nvPr/>
        </p:nvSpPr>
        <p:spPr>
          <a:xfrm>
            <a:off x="2096250" y="240938"/>
            <a:ext cx="18402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FFFFFF"/>
                </a:solidFill>
                <a:latin typeface="Montserrat"/>
                <a:ea typeface="Montserrat"/>
                <a:cs typeface="Montserrat"/>
                <a:sym typeface="Montserrat"/>
              </a:rPr>
              <a:t>Über uns</a:t>
            </a:r>
            <a:endParaRPr b="1" i="0" sz="1600" u="none" cap="none" strike="noStrike">
              <a:solidFill>
                <a:srgbClr val="FFFFFF"/>
              </a:solidFill>
              <a:latin typeface="Montserrat"/>
              <a:ea typeface="Montserrat"/>
              <a:cs typeface="Montserrat"/>
              <a:sym typeface="Montserrat"/>
            </a:endParaRPr>
          </a:p>
        </p:txBody>
      </p:sp>
      <p:cxnSp>
        <p:nvCxnSpPr>
          <p:cNvPr id="125" name="Google Shape;125;g2e94654c01c_0_85"/>
          <p:cNvCxnSpPr/>
          <p:nvPr/>
        </p:nvCxnSpPr>
        <p:spPr>
          <a:xfrm flipH="1">
            <a:off x="1998250" y="875"/>
            <a:ext cx="900" cy="742500"/>
          </a:xfrm>
          <a:prstGeom prst="straightConnector1">
            <a:avLst/>
          </a:prstGeom>
          <a:noFill/>
          <a:ln cap="flat" cmpd="sng" w="28575">
            <a:solidFill>
              <a:schemeClr val="lt1"/>
            </a:solidFill>
            <a:prstDash val="solid"/>
            <a:round/>
            <a:headEnd len="sm" w="sm" type="none"/>
            <a:tailEnd len="sm" w="sm" type="none"/>
          </a:ln>
        </p:spPr>
      </p:cxnSp>
      <p:sp>
        <p:nvSpPr>
          <p:cNvPr id="126" name="Google Shape;126;g2e94654c01c_0_85"/>
          <p:cNvSpPr txBox="1"/>
          <p:nvPr/>
        </p:nvSpPr>
        <p:spPr>
          <a:xfrm>
            <a:off x="670350" y="1476775"/>
            <a:ext cx="18402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1800" u="none" cap="none" strike="noStrike">
                <a:solidFill>
                  <a:srgbClr val="FFFFFF"/>
                </a:solidFill>
                <a:latin typeface="Montserrat"/>
                <a:ea typeface="Montserrat"/>
                <a:cs typeface="Montserrat"/>
                <a:sym typeface="Montserrat"/>
              </a:rPr>
              <a:t>200+</a:t>
            </a:r>
            <a:endParaRPr b="0" i="0" sz="1800" u="none" cap="none" strike="noStrike">
              <a:solidFill>
                <a:srgbClr val="FFFFFF"/>
              </a:solidFill>
              <a:latin typeface="Montserrat"/>
              <a:ea typeface="Montserrat"/>
              <a:cs typeface="Montserrat"/>
              <a:sym typeface="Montserrat"/>
            </a:endParaRPr>
          </a:p>
        </p:txBody>
      </p:sp>
      <p:sp>
        <p:nvSpPr>
          <p:cNvPr id="127" name="Google Shape;127;g2e94654c01c_0_85"/>
          <p:cNvSpPr txBox="1"/>
          <p:nvPr/>
        </p:nvSpPr>
        <p:spPr>
          <a:xfrm>
            <a:off x="670350" y="2003000"/>
            <a:ext cx="3834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i="0" lang="en" sz="2300" u="none" cap="none" strike="noStrike">
                <a:solidFill>
                  <a:srgbClr val="6EC5F7"/>
                </a:solidFill>
                <a:latin typeface="Montserrat"/>
                <a:ea typeface="Montserrat"/>
                <a:cs typeface="Montserrat"/>
                <a:sym typeface="Montserrat"/>
              </a:rPr>
              <a:t>Team Size</a:t>
            </a:r>
            <a:endParaRPr b="1" i="0" sz="2300" u="none" cap="none" strike="noStrike">
              <a:solidFill>
                <a:srgbClr val="6EC5F7"/>
              </a:solidFill>
              <a:latin typeface="Montserrat"/>
              <a:ea typeface="Montserrat"/>
              <a:cs typeface="Montserrat"/>
              <a:sym typeface="Montserrat"/>
            </a:endParaRPr>
          </a:p>
        </p:txBody>
      </p:sp>
      <p:sp>
        <p:nvSpPr>
          <p:cNvPr id="128" name="Google Shape;128;g2e94654c01c_0_85"/>
          <p:cNvSpPr txBox="1"/>
          <p:nvPr/>
        </p:nvSpPr>
        <p:spPr>
          <a:xfrm>
            <a:off x="670350" y="2369000"/>
            <a:ext cx="45933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1800" u="none" cap="none" strike="noStrike">
                <a:solidFill>
                  <a:srgbClr val="FFFFFF"/>
                </a:solidFill>
                <a:latin typeface="Montserrat"/>
                <a:ea typeface="Montserrat"/>
                <a:cs typeface="Montserrat"/>
                <a:sym typeface="Montserrat"/>
              </a:rPr>
              <a:t>50+ members (including Rigle GmbH)</a:t>
            </a:r>
            <a:endParaRPr b="0" i="0" sz="1800" u="none" cap="none" strike="noStrike">
              <a:solidFill>
                <a:srgbClr val="FFFFFF"/>
              </a:solidFill>
              <a:latin typeface="Montserrat"/>
              <a:ea typeface="Montserrat"/>
              <a:cs typeface="Montserrat"/>
              <a:sym typeface="Montserrat"/>
            </a:endParaRPr>
          </a:p>
        </p:txBody>
      </p:sp>
      <p:sp>
        <p:nvSpPr>
          <p:cNvPr id="129" name="Google Shape;129;g2e94654c01c_0_85"/>
          <p:cNvSpPr txBox="1"/>
          <p:nvPr/>
        </p:nvSpPr>
        <p:spPr>
          <a:xfrm>
            <a:off x="670350" y="2917400"/>
            <a:ext cx="50280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i="0" lang="en" sz="2300" u="none" cap="none" strike="noStrike">
                <a:solidFill>
                  <a:srgbClr val="6EC5F7"/>
                </a:solidFill>
                <a:latin typeface="Montserrat"/>
                <a:ea typeface="Montserrat"/>
                <a:cs typeface="Montserrat"/>
                <a:sym typeface="Montserrat"/>
              </a:rPr>
              <a:t>Experience in IT Coaching</a:t>
            </a:r>
            <a:endParaRPr b="1" i="0" sz="2300" u="none" cap="none" strike="noStrike">
              <a:solidFill>
                <a:srgbClr val="6EC5F7"/>
              </a:solidFill>
              <a:latin typeface="Montserrat"/>
              <a:ea typeface="Montserrat"/>
              <a:cs typeface="Montserrat"/>
              <a:sym typeface="Montserrat"/>
            </a:endParaRPr>
          </a:p>
        </p:txBody>
      </p:sp>
      <p:sp>
        <p:nvSpPr>
          <p:cNvPr id="130" name="Google Shape;130;g2e94654c01c_0_85"/>
          <p:cNvSpPr txBox="1"/>
          <p:nvPr/>
        </p:nvSpPr>
        <p:spPr>
          <a:xfrm>
            <a:off x="670350" y="3283400"/>
            <a:ext cx="45933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1800" u="none" cap="none" strike="noStrike">
                <a:solidFill>
                  <a:srgbClr val="FFFFFF"/>
                </a:solidFill>
                <a:latin typeface="Montserrat"/>
                <a:ea typeface="Montserrat"/>
                <a:cs typeface="Montserrat"/>
                <a:sym typeface="Montserrat"/>
              </a:rPr>
              <a:t>10 years</a:t>
            </a:r>
            <a:endParaRPr b="0" i="0" sz="1800" u="none" cap="none" strike="noStrike">
              <a:solidFill>
                <a:srgbClr val="FFFFFF"/>
              </a:solidFill>
              <a:latin typeface="Montserrat"/>
              <a:ea typeface="Montserrat"/>
              <a:cs typeface="Montserrat"/>
              <a:sym typeface="Montserrat"/>
            </a:endParaRPr>
          </a:p>
        </p:txBody>
      </p:sp>
      <p:sp>
        <p:nvSpPr>
          <p:cNvPr id="131" name="Google Shape;131;g2e94654c01c_0_85"/>
          <p:cNvSpPr txBox="1"/>
          <p:nvPr/>
        </p:nvSpPr>
        <p:spPr>
          <a:xfrm>
            <a:off x="643500" y="4045400"/>
            <a:ext cx="4593300" cy="8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FFFFFF"/>
                </a:solidFill>
                <a:latin typeface="Montserrat"/>
                <a:ea typeface="Montserrat"/>
                <a:cs typeface="Montserrat"/>
                <a:sym typeface="Montserrat"/>
              </a:rPr>
              <a:t>Agility, Continuous Learning, and Open Communication, Client Satisfaction through quality over quantity, High quality at affordable prices delivered on time, whether it’s a seminar, staffing, or consulting project.</a:t>
            </a:r>
            <a:endParaRPr b="0" i="0" sz="11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200"/>
              <a:buFont typeface="Arial"/>
              <a:buNone/>
            </a:pPr>
            <a:r>
              <a:t/>
            </a:r>
            <a:endParaRPr b="0" i="0" sz="11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2f460daa4de_0_113"/>
          <p:cNvPicPr preferRelativeResize="0"/>
          <p:nvPr/>
        </p:nvPicPr>
        <p:blipFill rotWithShape="1">
          <a:blip r:embed="rId3">
            <a:alphaModFix/>
          </a:blip>
          <a:srcRect b="0" l="169" r="176" t="0"/>
          <a:stretch/>
        </p:blipFill>
        <p:spPr>
          <a:xfrm>
            <a:off x="0" y="0"/>
            <a:ext cx="9144003" cy="5161355"/>
          </a:xfrm>
          <a:prstGeom prst="rect">
            <a:avLst/>
          </a:prstGeom>
          <a:noFill/>
          <a:ln>
            <a:noFill/>
          </a:ln>
        </p:spPr>
      </p:pic>
      <p:pic>
        <p:nvPicPr>
          <p:cNvPr id="265" name="Google Shape;265;g2f460daa4de_0_113"/>
          <p:cNvPicPr preferRelativeResize="0"/>
          <p:nvPr/>
        </p:nvPicPr>
        <p:blipFill rotWithShape="1">
          <a:blip r:embed="rId4">
            <a:alphaModFix/>
          </a:blip>
          <a:srcRect b="0" l="0" r="0" t="0"/>
          <a:stretch/>
        </p:blipFill>
        <p:spPr>
          <a:xfrm>
            <a:off x="802750" y="2439350"/>
            <a:ext cx="7921675" cy="59100"/>
          </a:xfrm>
          <a:prstGeom prst="rect">
            <a:avLst/>
          </a:prstGeom>
          <a:noFill/>
          <a:ln>
            <a:noFill/>
          </a:ln>
        </p:spPr>
      </p:pic>
      <p:pic>
        <p:nvPicPr>
          <p:cNvPr id="266" name="Google Shape;266;g2f460daa4de_0_113"/>
          <p:cNvPicPr preferRelativeResize="0"/>
          <p:nvPr/>
        </p:nvPicPr>
        <p:blipFill rotWithShape="1">
          <a:blip r:embed="rId5">
            <a:alphaModFix/>
          </a:blip>
          <a:srcRect b="0" l="0" r="0" t="0"/>
          <a:stretch/>
        </p:blipFill>
        <p:spPr>
          <a:xfrm>
            <a:off x="1470738" y="2392700"/>
            <a:ext cx="161925" cy="152400"/>
          </a:xfrm>
          <a:prstGeom prst="rect">
            <a:avLst/>
          </a:prstGeom>
          <a:noFill/>
          <a:ln>
            <a:noFill/>
          </a:ln>
        </p:spPr>
      </p:pic>
      <p:sp>
        <p:nvSpPr>
          <p:cNvPr id="267" name="Google Shape;267;g2f460daa4de_0_113"/>
          <p:cNvSpPr txBox="1"/>
          <p:nvPr/>
        </p:nvSpPr>
        <p:spPr>
          <a:xfrm>
            <a:off x="329825" y="2661625"/>
            <a:ext cx="2443800" cy="677100"/>
          </a:xfrm>
          <a:prstGeom prst="rect">
            <a:avLst/>
          </a:prstGeom>
          <a:noFill/>
          <a:ln>
            <a:noFill/>
          </a:ln>
        </p:spPr>
        <p:txBody>
          <a:bodyPr anchorCtr="0" anchor="t" bIns="91425" lIns="91425" spcFirstLastPara="1" rIns="91425" wrap="square" tIns="91425">
            <a:spAutoFit/>
          </a:bodyPr>
          <a:lstStyle/>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1.1. [Labname]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1.2. [Labname]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1.3. [Labname] </a:t>
            </a:r>
            <a:endParaRPr b="0" i="0" sz="800" u="none" cap="none" strike="noStrike">
              <a:solidFill>
                <a:schemeClr val="lt1"/>
              </a:solidFill>
              <a:latin typeface="Montserrat"/>
              <a:ea typeface="Montserrat"/>
              <a:cs typeface="Montserrat"/>
              <a:sym typeface="Montserrat"/>
            </a:endParaRPr>
          </a:p>
        </p:txBody>
      </p:sp>
      <p:pic>
        <p:nvPicPr>
          <p:cNvPr id="268" name="Google Shape;268;g2f460daa4de_0_113"/>
          <p:cNvPicPr preferRelativeResize="0"/>
          <p:nvPr/>
        </p:nvPicPr>
        <p:blipFill rotWithShape="1">
          <a:blip r:embed="rId5">
            <a:alphaModFix/>
          </a:blip>
          <a:srcRect b="0" l="0" r="0" t="0"/>
          <a:stretch/>
        </p:blipFill>
        <p:spPr>
          <a:xfrm>
            <a:off x="3336888" y="2392700"/>
            <a:ext cx="161925" cy="152400"/>
          </a:xfrm>
          <a:prstGeom prst="rect">
            <a:avLst/>
          </a:prstGeom>
          <a:noFill/>
          <a:ln>
            <a:noFill/>
          </a:ln>
        </p:spPr>
      </p:pic>
      <p:pic>
        <p:nvPicPr>
          <p:cNvPr id="269" name="Google Shape;269;g2f460daa4de_0_113"/>
          <p:cNvPicPr preferRelativeResize="0"/>
          <p:nvPr/>
        </p:nvPicPr>
        <p:blipFill rotWithShape="1">
          <a:blip r:embed="rId6">
            <a:alphaModFix/>
          </a:blip>
          <a:srcRect b="0" l="0" r="0" t="0"/>
          <a:stretch/>
        </p:blipFill>
        <p:spPr>
          <a:xfrm rot="10800000">
            <a:off x="906248" y="1700326"/>
            <a:ext cx="1290952" cy="575849"/>
          </a:xfrm>
          <a:prstGeom prst="rect">
            <a:avLst/>
          </a:prstGeom>
          <a:noFill/>
          <a:ln>
            <a:noFill/>
          </a:ln>
        </p:spPr>
      </p:pic>
      <p:sp>
        <p:nvSpPr>
          <p:cNvPr id="270" name="Google Shape;270;g2f460daa4de_0_113"/>
          <p:cNvSpPr txBox="1"/>
          <p:nvPr/>
        </p:nvSpPr>
        <p:spPr>
          <a:xfrm>
            <a:off x="1032424" y="1684050"/>
            <a:ext cx="1038600" cy="48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 9:00 - 10:30</a:t>
            </a:r>
            <a:endParaRPr b="1" i="0" sz="900" u="none" cap="none" strike="noStrike">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(1,5 Stunden)</a:t>
            </a:r>
            <a:endParaRPr b="1" i="0" sz="900" u="none" cap="none" strike="noStrike">
              <a:solidFill>
                <a:schemeClr val="lt1"/>
              </a:solidFill>
              <a:latin typeface="Montserrat"/>
              <a:ea typeface="Montserrat"/>
              <a:cs typeface="Montserrat"/>
              <a:sym typeface="Montserrat"/>
            </a:endParaRPr>
          </a:p>
        </p:txBody>
      </p:sp>
      <p:pic>
        <p:nvPicPr>
          <p:cNvPr id="271" name="Google Shape;271;g2f460daa4de_0_113"/>
          <p:cNvPicPr preferRelativeResize="0"/>
          <p:nvPr/>
        </p:nvPicPr>
        <p:blipFill rotWithShape="1">
          <a:blip r:embed="rId6">
            <a:alphaModFix/>
          </a:blip>
          <a:srcRect b="0" l="0" r="0" t="0"/>
          <a:stretch/>
        </p:blipFill>
        <p:spPr>
          <a:xfrm>
            <a:off x="2772398" y="2635501"/>
            <a:ext cx="1290952" cy="575849"/>
          </a:xfrm>
          <a:prstGeom prst="rect">
            <a:avLst/>
          </a:prstGeom>
          <a:noFill/>
          <a:ln>
            <a:noFill/>
          </a:ln>
        </p:spPr>
      </p:pic>
      <p:sp>
        <p:nvSpPr>
          <p:cNvPr id="272" name="Google Shape;272;g2f460daa4de_0_113"/>
          <p:cNvSpPr txBox="1"/>
          <p:nvPr/>
        </p:nvSpPr>
        <p:spPr>
          <a:xfrm>
            <a:off x="2898564" y="2728938"/>
            <a:ext cx="1038600" cy="48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10:30 - 10:45 (15 Minuten)</a:t>
            </a:r>
            <a:endParaRPr b="1" i="0" sz="900" u="none" cap="none" strike="noStrike">
              <a:solidFill>
                <a:schemeClr val="lt1"/>
              </a:solidFill>
              <a:latin typeface="Montserrat"/>
              <a:ea typeface="Montserrat"/>
              <a:cs typeface="Montserrat"/>
              <a:sym typeface="Montserrat"/>
            </a:endParaRPr>
          </a:p>
        </p:txBody>
      </p:sp>
      <p:sp>
        <p:nvSpPr>
          <p:cNvPr id="273" name="Google Shape;273;g2f460daa4de_0_113"/>
          <p:cNvSpPr txBox="1"/>
          <p:nvPr/>
        </p:nvSpPr>
        <p:spPr>
          <a:xfrm>
            <a:off x="2967575" y="1994500"/>
            <a:ext cx="969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Kurze Pause</a:t>
            </a:r>
            <a:endParaRPr b="0" i="0" sz="800" u="none" cap="none" strike="noStrike">
              <a:solidFill>
                <a:schemeClr val="lt1"/>
              </a:solidFill>
              <a:latin typeface="Montserrat"/>
              <a:ea typeface="Montserrat"/>
              <a:cs typeface="Montserrat"/>
              <a:sym typeface="Montserrat"/>
            </a:endParaRPr>
          </a:p>
        </p:txBody>
      </p:sp>
      <p:pic>
        <p:nvPicPr>
          <p:cNvPr id="274" name="Google Shape;274;g2f460daa4de_0_113"/>
          <p:cNvPicPr preferRelativeResize="0"/>
          <p:nvPr/>
        </p:nvPicPr>
        <p:blipFill rotWithShape="1">
          <a:blip r:embed="rId6">
            <a:alphaModFix/>
          </a:blip>
          <a:srcRect b="0" l="0" r="0" t="0"/>
          <a:stretch/>
        </p:blipFill>
        <p:spPr>
          <a:xfrm rot="10800000">
            <a:off x="4717623" y="1708463"/>
            <a:ext cx="1290952" cy="575849"/>
          </a:xfrm>
          <a:prstGeom prst="rect">
            <a:avLst/>
          </a:prstGeom>
          <a:noFill/>
          <a:ln>
            <a:noFill/>
          </a:ln>
        </p:spPr>
      </p:pic>
      <p:sp>
        <p:nvSpPr>
          <p:cNvPr id="275" name="Google Shape;275;g2f460daa4de_0_113"/>
          <p:cNvSpPr txBox="1"/>
          <p:nvPr/>
        </p:nvSpPr>
        <p:spPr>
          <a:xfrm>
            <a:off x="4843799" y="1692188"/>
            <a:ext cx="1038600" cy="48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10:45 - 12:15 (1,75 Stunden)</a:t>
            </a:r>
            <a:endParaRPr b="1" i="0" sz="900" u="none" cap="none" strike="noStrike">
              <a:solidFill>
                <a:schemeClr val="lt1"/>
              </a:solidFill>
              <a:latin typeface="Montserrat"/>
              <a:ea typeface="Montserrat"/>
              <a:cs typeface="Montserrat"/>
              <a:sym typeface="Montserrat"/>
            </a:endParaRPr>
          </a:p>
        </p:txBody>
      </p:sp>
      <p:pic>
        <p:nvPicPr>
          <p:cNvPr id="276" name="Google Shape;276;g2f460daa4de_0_113"/>
          <p:cNvPicPr preferRelativeResize="0"/>
          <p:nvPr/>
        </p:nvPicPr>
        <p:blipFill rotWithShape="1">
          <a:blip r:embed="rId5">
            <a:alphaModFix/>
          </a:blip>
          <a:srcRect b="0" l="0" r="0" t="0"/>
          <a:stretch/>
        </p:blipFill>
        <p:spPr>
          <a:xfrm>
            <a:off x="5282125" y="2392700"/>
            <a:ext cx="161925" cy="152400"/>
          </a:xfrm>
          <a:prstGeom prst="rect">
            <a:avLst/>
          </a:prstGeom>
          <a:noFill/>
          <a:ln>
            <a:noFill/>
          </a:ln>
        </p:spPr>
      </p:pic>
      <p:sp>
        <p:nvSpPr>
          <p:cNvPr id="277" name="Google Shape;277;g2f460daa4de_0_113"/>
          <p:cNvSpPr txBox="1"/>
          <p:nvPr/>
        </p:nvSpPr>
        <p:spPr>
          <a:xfrm>
            <a:off x="4224150" y="2635500"/>
            <a:ext cx="2277900" cy="677100"/>
          </a:xfrm>
          <a:prstGeom prst="rect">
            <a:avLst/>
          </a:prstGeom>
          <a:noFill/>
          <a:ln>
            <a:noFill/>
          </a:ln>
        </p:spPr>
        <p:txBody>
          <a:bodyPr anchorCtr="0" anchor="t" bIns="91425" lIns="91425" spcFirstLastPara="1" rIns="91425" wrap="square" tIns="91425">
            <a:spAutoFit/>
          </a:bodyPr>
          <a:lstStyle/>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2.1. [Labname]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2.2. [Labname]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2.3. [Labname]</a:t>
            </a:r>
            <a:endParaRPr b="0" i="0" sz="800" u="none" cap="none" strike="noStrike">
              <a:solidFill>
                <a:schemeClr val="lt1"/>
              </a:solidFill>
              <a:latin typeface="Montserrat"/>
              <a:ea typeface="Montserrat"/>
              <a:cs typeface="Montserrat"/>
              <a:sym typeface="Montserrat"/>
            </a:endParaRPr>
          </a:p>
        </p:txBody>
      </p:sp>
      <p:pic>
        <p:nvPicPr>
          <p:cNvPr id="278" name="Google Shape;278;g2f460daa4de_0_113"/>
          <p:cNvPicPr preferRelativeResize="0"/>
          <p:nvPr/>
        </p:nvPicPr>
        <p:blipFill rotWithShape="1">
          <a:blip r:embed="rId5">
            <a:alphaModFix/>
          </a:blip>
          <a:srcRect b="0" l="0" r="0" t="0"/>
          <a:stretch/>
        </p:blipFill>
        <p:spPr>
          <a:xfrm>
            <a:off x="7462313" y="2411075"/>
            <a:ext cx="161925" cy="152400"/>
          </a:xfrm>
          <a:prstGeom prst="rect">
            <a:avLst/>
          </a:prstGeom>
          <a:noFill/>
          <a:ln>
            <a:noFill/>
          </a:ln>
        </p:spPr>
      </p:pic>
      <p:pic>
        <p:nvPicPr>
          <p:cNvPr id="279" name="Google Shape;279;g2f460daa4de_0_113"/>
          <p:cNvPicPr preferRelativeResize="0"/>
          <p:nvPr/>
        </p:nvPicPr>
        <p:blipFill rotWithShape="1">
          <a:blip r:embed="rId6">
            <a:alphaModFix/>
          </a:blip>
          <a:srcRect b="0" l="0" r="0" t="0"/>
          <a:stretch/>
        </p:blipFill>
        <p:spPr>
          <a:xfrm>
            <a:off x="6897823" y="2653876"/>
            <a:ext cx="1290952" cy="575849"/>
          </a:xfrm>
          <a:prstGeom prst="rect">
            <a:avLst/>
          </a:prstGeom>
          <a:noFill/>
          <a:ln>
            <a:noFill/>
          </a:ln>
        </p:spPr>
      </p:pic>
      <p:sp>
        <p:nvSpPr>
          <p:cNvPr id="280" name="Google Shape;280;g2f460daa4de_0_113"/>
          <p:cNvSpPr txBox="1"/>
          <p:nvPr/>
        </p:nvSpPr>
        <p:spPr>
          <a:xfrm>
            <a:off x="7023989" y="2747313"/>
            <a:ext cx="1038600" cy="48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12:15 - 13:15</a:t>
            </a:r>
            <a:endParaRPr b="1" i="0" sz="900" u="none" cap="none" strike="noStrike">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(1 Stunde)</a:t>
            </a:r>
            <a:endParaRPr b="1" i="0" sz="900" u="none" cap="none" strike="noStrike">
              <a:solidFill>
                <a:schemeClr val="lt1"/>
              </a:solidFill>
              <a:latin typeface="Montserrat"/>
              <a:ea typeface="Montserrat"/>
              <a:cs typeface="Montserrat"/>
              <a:sym typeface="Montserrat"/>
            </a:endParaRPr>
          </a:p>
        </p:txBody>
      </p:sp>
      <p:sp>
        <p:nvSpPr>
          <p:cNvPr id="281" name="Google Shape;281;g2f460daa4de_0_113"/>
          <p:cNvSpPr txBox="1"/>
          <p:nvPr/>
        </p:nvSpPr>
        <p:spPr>
          <a:xfrm>
            <a:off x="7093000" y="2012875"/>
            <a:ext cx="969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Mittagspause</a:t>
            </a:r>
            <a:endParaRPr b="0" i="0" sz="800" u="none" cap="none" strike="noStrike">
              <a:solidFill>
                <a:schemeClr val="lt1"/>
              </a:solidFill>
              <a:latin typeface="Montserrat"/>
              <a:ea typeface="Montserrat"/>
              <a:cs typeface="Montserrat"/>
              <a:sym typeface="Montserrat"/>
            </a:endParaRPr>
          </a:p>
        </p:txBody>
      </p:sp>
      <p:sp>
        <p:nvSpPr>
          <p:cNvPr id="282" name="Google Shape;282;g2f460daa4de_0_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pic>
        <p:nvPicPr>
          <p:cNvPr id="287" name="Google Shape;287;g2f460daa4de_0_135"/>
          <p:cNvPicPr preferRelativeResize="0"/>
          <p:nvPr/>
        </p:nvPicPr>
        <p:blipFill rotWithShape="1">
          <a:blip r:embed="rId4">
            <a:alphaModFix/>
          </a:blip>
          <a:srcRect b="0" l="0" r="0" t="0"/>
          <a:stretch/>
        </p:blipFill>
        <p:spPr>
          <a:xfrm>
            <a:off x="802750" y="2439350"/>
            <a:ext cx="7921675" cy="59100"/>
          </a:xfrm>
          <a:prstGeom prst="rect">
            <a:avLst/>
          </a:prstGeom>
          <a:noFill/>
          <a:ln>
            <a:noFill/>
          </a:ln>
        </p:spPr>
      </p:pic>
      <p:pic>
        <p:nvPicPr>
          <p:cNvPr id="288" name="Google Shape;288;g2f460daa4de_0_135"/>
          <p:cNvPicPr preferRelativeResize="0"/>
          <p:nvPr/>
        </p:nvPicPr>
        <p:blipFill rotWithShape="1">
          <a:blip r:embed="rId5">
            <a:alphaModFix/>
          </a:blip>
          <a:srcRect b="0" l="0" r="0" t="0"/>
          <a:stretch/>
        </p:blipFill>
        <p:spPr>
          <a:xfrm>
            <a:off x="2080338" y="2392700"/>
            <a:ext cx="161925" cy="152400"/>
          </a:xfrm>
          <a:prstGeom prst="rect">
            <a:avLst/>
          </a:prstGeom>
          <a:noFill/>
          <a:ln>
            <a:noFill/>
          </a:ln>
        </p:spPr>
      </p:pic>
      <p:sp>
        <p:nvSpPr>
          <p:cNvPr id="289" name="Google Shape;289;g2f460daa4de_0_135"/>
          <p:cNvSpPr txBox="1"/>
          <p:nvPr/>
        </p:nvSpPr>
        <p:spPr>
          <a:xfrm>
            <a:off x="939425" y="2661625"/>
            <a:ext cx="2201700" cy="677100"/>
          </a:xfrm>
          <a:prstGeom prst="rect">
            <a:avLst/>
          </a:prstGeom>
          <a:noFill/>
          <a:ln>
            <a:noFill/>
          </a:ln>
        </p:spPr>
        <p:txBody>
          <a:bodyPr anchorCtr="0" anchor="t" bIns="91425" lIns="91425" spcFirstLastPara="1" rIns="91425" wrap="square" tIns="91425">
            <a:spAutoFit/>
          </a:bodyPr>
          <a:lstStyle/>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3.1. [Labname]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3.2. [Labname]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3.3. [Labname] </a:t>
            </a:r>
            <a:endParaRPr b="0" i="0" sz="800" u="none" cap="none" strike="noStrike">
              <a:solidFill>
                <a:schemeClr val="lt1"/>
              </a:solidFill>
              <a:latin typeface="Montserrat"/>
              <a:ea typeface="Montserrat"/>
              <a:cs typeface="Montserrat"/>
              <a:sym typeface="Montserrat"/>
            </a:endParaRPr>
          </a:p>
        </p:txBody>
      </p:sp>
      <p:pic>
        <p:nvPicPr>
          <p:cNvPr id="290" name="Google Shape;290;g2f460daa4de_0_135"/>
          <p:cNvPicPr preferRelativeResize="0"/>
          <p:nvPr/>
        </p:nvPicPr>
        <p:blipFill rotWithShape="1">
          <a:blip r:embed="rId5">
            <a:alphaModFix/>
          </a:blip>
          <a:srcRect b="0" l="0" r="0" t="0"/>
          <a:stretch/>
        </p:blipFill>
        <p:spPr>
          <a:xfrm>
            <a:off x="4251288" y="2392700"/>
            <a:ext cx="161925" cy="152400"/>
          </a:xfrm>
          <a:prstGeom prst="rect">
            <a:avLst/>
          </a:prstGeom>
          <a:noFill/>
          <a:ln>
            <a:noFill/>
          </a:ln>
        </p:spPr>
      </p:pic>
      <p:pic>
        <p:nvPicPr>
          <p:cNvPr id="291" name="Google Shape;291;g2f460daa4de_0_135"/>
          <p:cNvPicPr preferRelativeResize="0"/>
          <p:nvPr/>
        </p:nvPicPr>
        <p:blipFill rotWithShape="1">
          <a:blip r:embed="rId6">
            <a:alphaModFix/>
          </a:blip>
          <a:srcRect b="0" l="0" r="0" t="0"/>
          <a:stretch/>
        </p:blipFill>
        <p:spPr>
          <a:xfrm rot="10800000">
            <a:off x="1515848" y="1700326"/>
            <a:ext cx="1290952" cy="575849"/>
          </a:xfrm>
          <a:prstGeom prst="rect">
            <a:avLst/>
          </a:prstGeom>
          <a:noFill/>
          <a:ln>
            <a:noFill/>
          </a:ln>
        </p:spPr>
      </p:pic>
      <p:sp>
        <p:nvSpPr>
          <p:cNvPr id="292" name="Google Shape;292;g2f460daa4de_0_135"/>
          <p:cNvSpPr txBox="1"/>
          <p:nvPr/>
        </p:nvSpPr>
        <p:spPr>
          <a:xfrm>
            <a:off x="1642024" y="1684050"/>
            <a:ext cx="1038600" cy="48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13:15 - 15:00 (1,75 Stunden)</a:t>
            </a:r>
            <a:endParaRPr b="1" i="0" sz="900" u="none" cap="none" strike="noStrike">
              <a:solidFill>
                <a:schemeClr val="lt1"/>
              </a:solidFill>
              <a:latin typeface="Montserrat"/>
              <a:ea typeface="Montserrat"/>
              <a:cs typeface="Montserrat"/>
              <a:sym typeface="Montserrat"/>
            </a:endParaRPr>
          </a:p>
        </p:txBody>
      </p:sp>
      <p:pic>
        <p:nvPicPr>
          <p:cNvPr id="293" name="Google Shape;293;g2f460daa4de_0_135"/>
          <p:cNvPicPr preferRelativeResize="0"/>
          <p:nvPr/>
        </p:nvPicPr>
        <p:blipFill rotWithShape="1">
          <a:blip r:embed="rId6">
            <a:alphaModFix/>
          </a:blip>
          <a:srcRect b="0" l="0" r="0" t="0"/>
          <a:stretch/>
        </p:blipFill>
        <p:spPr>
          <a:xfrm>
            <a:off x="3686798" y="2635501"/>
            <a:ext cx="1290952" cy="575849"/>
          </a:xfrm>
          <a:prstGeom prst="rect">
            <a:avLst/>
          </a:prstGeom>
          <a:noFill/>
          <a:ln>
            <a:noFill/>
          </a:ln>
        </p:spPr>
      </p:pic>
      <p:sp>
        <p:nvSpPr>
          <p:cNvPr id="294" name="Google Shape;294;g2f460daa4de_0_135"/>
          <p:cNvSpPr txBox="1"/>
          <p:nvPr/>
        </p:nvSpPr>
        <p:spPr>
          <a:xfrm>
            <a:off x="3812964" y="2728938"/>
            <a:ext cx="1038600" cy="48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15:00 - 15:15</a:t>
            </a:r>
            <a:endParaRPr b="1" i="0" sz="900" u="none" cap="none" strike="noStrike">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(15 Minuten)</a:t>
            </a:r>
            <a:endParaRPr b="1" i="0" sz="900" u="none" cap="none" strike="noStrike">
              <a:solidFill>
                <a:schemeClr val="lt1"/>
              </a:solidFill>
              <a:latin typeface="Montserrat"/>
              <a:ea typeface="Montserrat"/>
              <a:cs typeface="Montserrat"/>
              <a:sym typeface="Montserrat"/>
            </a:endParaRPr>
          </a:p>
        </p:txBody>
      </p:sp>
      <p:sp>
        <p:nvSpPr>
          <p:cNvPr id="295" name="Google Shape;295;g2f460daa4de_0_135"/>
          <p:cNvSpPr txBox="1"/>
          <p:nvPr/>
        </p:nvSpPr>
        <p:spPr>
          <a:xfrm>
            <a:off x="3729575" y="1994500"/>
            <a:ext cx="1194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Nachmittagspause</a:t>
            </a:r>
            <a:endParaRPr b="0" i="0" sz="800" u="none" cap="none" strike="noStrike">
              <a:solidFill>
                <a:schemeClr val="lt1"/>
              </a:solidFill>
              <a:latin typeface="Montserrat"/>
              <a:ea typeface="Montserrat"/>
              <a:cs typeface="Montserrat"/>
              <a:sym typeface="Montserrat"/>
            </a:endParaRPr>
          </a:p>
        </p:txBody>
      </p:sp>
      <p:pic>
        <p:nvPicPr>
          <p:cNvPr id="296" name="Google Shape;296;g2f460daa4de_0_135"/>
          <p:cNvPicPr preferRelativeResize="0"/>
          <p:nvPr/>
        </p:nvPicPr>
        <p:blipFill rotWithShape="1">
          <a:blip r:embed="rId6">
            <a:alphaModFix/>
          </a:blip>
          <a:srcRect b="0" l="0" r="0" t="0"/>
          <a:stretch/>
        </p:blipFill>
        <p:spPr>
          <a:xfrm rot="10800000">
            <a:off x="6089223" y="1708463"/>
            <a:ext cx="1290952" cy="575849"/>
          </a:xfrm>
          <a:prstGeom prst="rect">
            <a:avLst/>
          </a:prstGeom>
          <a:noFill/>
          <a:ln>
            <a:noFill/>
          </a:ln>
        </p:spPr>
      </p:pic>
      <p:sp>
        <p:nvSpPr>
          <p:cNvPr id="297" name="Google Shape;297;g2f460daa4de_0_135"/>
          <p:cNvSpPr txBox="1"/>
          <p:nvPr/>
        </p:nvSpPr>
        <p:spPr>
          <a:xfrm>
            <a:off x="6215399" y="1692188"/>
            <a:ext cx="1038600" cy="48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00"/>
              <a:buFont typeface="Arial"/>
              <a:buNone/>
            </a:pPr>
            <a:r>
              <a:rPr b="1" i="0" lang="en" sz="900" u="none" cap="none" strike="noStrike">
                <a:solidFill>
                  <a:schemeClr val="lt1"/>
                </a:solidFill>
                <a:latin typeface="Montserrat"/>
                <a:ea typeface="Montserrat"/>
                <a:cs typeface="Montserrat"/>
                <a:sym typeface="Montserrat"/>
              </a:rPr>
              <a:t>15:15 - 17:00 (1,75 Stunden) </a:t>
            </a:r>
            <a:endParaRPr b="1" i="0" sz="900" u="none" cap="none" strike="noStrike">
              <a:solidFill>
                <a:schemeClr val="lt1"/>
              </a:solidFill>
              <a:latin typeface="Montserrat"/>
              <a:ea typeface="Montserrat"/>
              <a:cs typeface="Montserrat"/>
              <a:sym typeface="Montserrat"/>
            </a:endParaRPr>
          </a:p>
        </p:txBody>
      </p:sp>
      <p:pic>
        <p:nvPicPr>
          <p:cNvPr id="298" name="Google Shape;298;g2f460daa4de_0_135"/>
          <p:cNvPicPr preferRelativeResize="0"/>
          <p:nvPr/>
        </p:nvPicPr>
        <p:blipFill rotWithShape="1">
          <a:blip r:embed="rId5">
            <a:alphaModFix/>
          </a:blip>
          <a:srcRect b="0" l="0" r="0" t="0"/>
          <a:stretch/>
        </p:blipFill>
        <p:spPr>
          <a:xfrm>
            <a:off x="6653725" y="2392700"/>
            <a:ext cx="161925" cy="152400"/>
          </a:xfrm>
          <a:prstGeom prst="rect">
            <a:avLst/>
          </a:prstGeom>
          <a:noFill/>
          <a:ln>
            <a:noFill/>
          </a:ln>
        </p:spPr>
      </p:pic>
      <p:sp>
        <p:nvSpPr>
          <p:cNvPr id="299" name="Google Shape;299;g2f460daa4de_0_135"/>
          <p:cNvSpPr txBox="1"/>
          <p:nvPr/>
        </p:nvSpPr>
        <p:spPr>
          <a:xfrm>
            <a:off x="5595750" y="2635500"/>
            <a:ext cx="3044100" cy="677100"/>
          </a:xfrm>
          <a:prstGeom prst="rect">
            <a:avLst/>
          </a:prstGeom>
          <a:noFill/>
          <a:ln>
            <a:noFill/>
          </a:ln>
        </p:spPr>
        <p:txBody>
          <a:bodyPr anchorCtr="0" anchor="t" bIns="91425" lIns="91425" spcFirstLastPara="1" rIns="91425" wrap="square" tIns="91425">
            <a:spAutoFit/>
          </a:bodyPr>
          <a:lstStyle/>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4.1. [Labname]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4.2. [Labname]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50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Lab 4.3. [Labname]</a:t>
            </a:r>
            <a:endParaRPr b="0" i="0" sz="800" u="none" cap="none" strike="noStrike">
              <a:solidFill>
                <a:schemeClr val="lt1"/>
              </a:solidFill>
              <a:latin typeface="Montserrat"/>
              <a:ea typeface="Montserrat"/>
              <a:cs typeface="Montserrat"/>
              <a:sym typeface="Montserrat"/>
            </a:endParaRPr>
          </a:p>
        </p:txBody>
      </p:sp>
      <p:sp>
        <p:nvSpPr>
          <p:cNvPr id="300" name="Google Shape;300;g2f460daa4de_0_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3134fc11180_0_1633"/>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306" name="Google Shape;306;g3134fc11180_0_1633"/>
          <p:cNvSpPr txBox="1"/>
          <p:nvPr/>
        </p:nvSpPr>
        <p:spPr>
          <a:xfrm>
            <a:off x="2184150" y="3173925"/>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Modul 1: Einführung in Containertechnologie</a:t>
            </a:r>
            <a:endParaRPr b="1" i="0" sz="2400" u="none" cap="none" strike="noStrike">
              <a:solidFill>
                <a:schemeClr val="lt1"/>
              </a:solidFill>
              <a:latin typeface="Montserrat"/>
              <a:ea typeface="Montserrat"/>
              <a:cs typeface="Montserrat"/>
              <a:sym typeface="Montserrat"/>
            </a:endParaRPr>
          </a:p>
        </p:txBody>
      </p:sp>
      <p:sp>
        <p:nvSpPr>
          <p:cNvPr id="307" name="Google Shape;307;g3134fc11180_0_1633"/>
          <p:cNvSpPr txBox="1"/>
          <p:nvPr>
            <p:ph idx="12" type="sldNum"/>
          </p:nvPr>
        </p:nvSpPr>
        <p:spPr>
          <a:xfrm>
            <a:off x="8472458" y="4663217"/>
            <a:ext cx="548700" cy="393600"/>
          </a:xfrm>
          <a:prstGeom prst="rect">
            <a:avLst/>
          </a:prstGeom>
          <a:noFill/>
          <a:ln>
            <a:noFill/>
          </a:ln>
          <a:effectLst>
            <a:reflection blurRad="0" dir="5400000" dist="38100" endA="0" fadeDir="5400012" kx="0" rotWithShape="0" algn="bl" stPos="0" sy="-100000" ky="0"/>
          </a:effectLst>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08" name="Google Shape;308;g3134fc11180_0_1633"/>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g3134fc11180_0_1640"/>
          <p:cNvSpPr/>
          <p:nvPr/>
        </p:nvSpPr>
        <p:spPr>
          <a:xfrm>
            <a:off x="2233186" y="2156435"/>
            <a:ext cx="1268509" cy="520843"/>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3134fc11180_0_1640"/>
          <p:cNvSpPr txBox="1"/>
          <p:nvPr/>
        </p:nvSpPr>
        <p:spPr>
          <a:xfrm>
            <a:off x="2233200" y="2140600"/>
            <a:ext cx="1268400" cy="5001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1" i="0" lang="en" sz="1000" u="none" cap="none" strike="noStrike">
                <a:solidFill>
                  <a:schemeClr val="lt1"/>
                </a:solidFill>
                <a:latin typeface="Arial"/>
                <a:ea typeface="Arial"/>
                <a:cs typeface="Arial"/>
                <a:sym typeface="Arial"/>
              </a:rPr>
              <a:t>Warum Container?</a:t>
            </a:r>
            <a:endParaRPr b="1" i="0" sz="1000" u="none" cap="none" strike="noStrike">
              <a:solidFill>
                <a:schemeClr val="lt1"/>
              </a:solidFill>
              <a:latin typeface="Arial"/>
              <a:ea typeface="Arial"/>
              <a:cs typeface="Arial"/>
              <a:sym typeface="Arial"/>
            </a:endParaRPr>
          </a:p>
        </p:txBody>
      </p:sp>
      <p:sp>
        <p:nvSpPr>
          <p:cNvPr id="315" name="Google Shape;315;g3134fc11180_0_1640"/>
          <p:cNvSpPr/>
          <p:nvPr/>
        </p:nvSpPr>
        <p:spPr>
          <a:xfrm>
            <a:off x="3926385" y="2156446"/>
            <a:ext cx="1268509" cy="520843"/>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3134fc11180_0_1640"/>
          <p:cNvSpPr txBox="1"/>
          <p:nvPr/>
        </p:nvSpPr>
        <p:spPr>
          <a:xfrm>
            <a:off x="3926250" y="2130175"/>
            <a:ext cx="1268400" cy="4371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1" i="0" lang="en" sz="800" u="none" cap="none" strike="noStrike">
                <a:solidFill>
                  <a:schemeClr val="lt1"/>
                </a:solidFill>
                <a:latin typeface="Arial"/>
                <a:ea typeface="Arial"/>
                <a:cs typeface="Arial"/>
                <a:sym typeface="Arial"/>
              </a:rPr>
              <a:t>Arbeit mit Containern – die Grundlagen</a:t>
            </a:r>
            <a:endParaRPr b="1" i="0" sz="500" u="none" cap="none" strike="noStrike">
              <a:solidFill>
                <a:schemeClr val="lt1"/>
              </a:solidFill>
              <a:latin typeface="Arial"/>
              <a:ea typeface="Arial"/>
              <a:cs typeface="Arial"/>
              <a:sym typeface="Arial"/>
            </a:endParaRPr>
          </a:p>
        </p:txBody>
      </p:sp>
      <p:sp>
        <p:nvSpPr>
          <p:cNvPr id="317" name="Google Shape;317;g3134fc11180_0_1640"/>
          <p:cNvSpPr txBox="1"/>
          <p:nvPr/>
        </p:nvSpPr>
        <p:spPr>
          <a:xfrm>
            <a:off x="2204550" y="708650"/>
            <a:ext cx="4734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Modul 1 Aufbau</a:t>
            </a:r>
            <a:endParaRPr b="1" i="0" sz="1800" u="none" cap="none" strike="noStrike">
              <a:solidFill>
                <a:schemeClr val="lt1"/>
              </a:solidFill>
              <a:latin typeface="Montserrat"/>
              <a:ea typeface="Montserrat"/>
              <a:cs typeface="Montserrat"/>
              <a:sym typeface="Montserrat"/>
            </a:endParaRPr>
          </a:p>
        </p:txBody>
      </p:sp>
      <p:pic>
        <p:nvPicPr>
          <p:cNvPr id="318" name="Google Shape;318;g3134fc11180_0_1640"/>
          <p:cNvPicPr preferRelativeResize="0"/>
          <p:nvPr/>
        </p:nvPicPr>
        <p:blipFill rotWithShape="1">
          <a:blip r:embed="rId4">
            <a:alphaModFix/>
          </a:blip>
          <a:srcRect b="0" l="0" r="0" t="0"/>
          <a:stretch/>
        </p:blipFill>
        <p:spPr>
          <a:xfrm>
            <a:off x="2531850" y="1170338"/>
            <a:ext cx="4080300" cy="76200"/>
          </a:xfrm>
          <a:prstGeom prst="rect">
            <a:avLst/>
          </a:prstGeom>
          <a:noFill/>
          <a:ln>
            <a:noFill/>
          </a:ln>
        </p:spPr>
      </p:pic>
      <p:cxnSp>
        <p:nvCxnSpPr>
          <p:cNvPr id="319" name="Google Shape;319;g3134fc11180_0_1640"/>
          <p:cNvCxnSpPr/>
          <p:nvPr/>
        </p:nvCxnSpPr>
        <p:spPr>
          <a:xfrm>
            <a:off x="3594281" y="2381589"/>
            <a:ext cx="225600" cy="0"/>
          </a:xfrm>
          <a:prstGeom prst="straightConnector1">
            <a:avLst/>
          </a:prstGeom>
          <a:noFill/>
          <a:ln cap="flat" cmpd="sng" w="9525">
            <a:solidFill>
              <a:schemeClr val="lt1"/>
            </a:solidFill>
            <a:prstDash val="solid"/>
            <a:round/>
            <a:headEnd len="sm" w="sm" type="none"/>
            <a:tailEnd len="med" w="med" type="triangle"/>
          </a:ln>
        </p:spPr>
      </p:cxnSp>
      <p:sp>
        <p:nvSpPr>
          <p:cNvPr id="320" name="Google Shape;320;g3134fc11180_0_1640"/>
          <p:cNvSpPr/>
          <p:nvPr/>
        </p:nvSpPr>
        <p:spPr>
          <a:xfrm>
            <a:off x="5637966" y="2164370"/>
            <a:ext cx="1268509" cy="520843"/>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3134fc11180_0_1640"/>
          <p:cNvSpPr txBox="1"/>
          <p:nvPr/>
        </p:nvSpPr>
        <p:spPr>
          <a:xfrm>
            <a:off x="5642400" y="2145925"/>
            <a:ext cx="1268400" cy="4686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1" i="0" lang="en" sz="900" u="none" cap="none" strike="noStrike">
                <a:solidFill>
                  <a:schemeClr val="lt1"/>
                </a:solidFill>
                <a:latin typeface="Arial"/>
                <a:ea typeface="Arial"/>
                <a:cs typeface="Arial"/>
                <a:sym typeface="Arial"/>
              </a:rPr>
              <a:t>Arbeiten mit Images</a:t>
            </a:r>
            <a:endParaRPr b="1" i="0" sz="600" u="none" cap="none" strike="noStrike">
              <a:solidFill>
                <a:schemeClr val="lt1"/>
              </a:solidFill>
              <a:latin typeface="Arial"/>
              <a:ea typeface="Arial"/>
              <a:cs typeface="Arial"/>
              <a:sym typeface="Arial"/>
            </a:endParaRPr>
          </a:p>
        </p:txBody>
      </p:sp>
      <p:cxnSp>
        <p:nvCxnSpPr>
          <p:cNvPr id="322" name="Google Shape;322;g3134fc11180_0_1640"/>
          <p:cNvCxnSpPr/>
          <p:nvPr/>
        </p:nvCxnSpPr>
        <p:spPr>
          <a:xfrm>
            <a:off x="5305862" y="2389513"/>
            <a:ext cx="225600" cy="0"/>
          </a:xfrm>
          <a:prstGeom prst="straightConnector1">
            <a:avLst/>
          </a:prstGeom>
          <a:noFill/>
          <a:ln cap="flat" cmpd="sng" w="9525">
            <a:solidFill>
              <a:schemeClr val="lt1"/>
            </a:solidFill>
            <a:prstDash val="solid"/>
            <a:round/>
            <a:headEnd len="sm" w="sm" type="none"/>
            <a:tailEnd len="med" w="med" type="triangle"/>
          </a:ln>
        </p:spPr>
      </p:cxnSp>
      <p:sp>
        <p:nvSpPr>
          <p:cNvPr id="323" name="Google Shape;323;g3134fc11180_0_16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3134fc11180_0_1654"/>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329" name="Google Shape;329;g3134fc11180_0_1654"/>
          <p:cNvSpPr txBox="1"/>
          <p:nvPr/>
        </p:nvSpPr>
        <p:spPr>
          <a:xfrm>
            <a:off x="2184150" y="3140600"/>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Lab 1: Warum Container?</a:t>
            </a:r>
            <a:endParaRPr b="1" i="0" sz="2400" u="none" cap="none" strike="noStrike">
              <a:solidFill>
                <a:schemeClr val="lt1"/>
              </a:solidFill>
              <a:latin typeface="Montserrat"/>
              <a:ea typeface="Montserrat"/>
              <a:cs typeface="Montserrat"/>
              <a:sym typeface="Montserrat"/>
            </a:endParaRPr>
          </a:p>
        </p:txBody>
      </p:sp>
      <p:sp>
        <p:nvSpPr>
          <p:cNvPr id="330" name="Google Shape;330;g3134fc11180_0_16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31" name="Google Shape;331;g3134fc11180_0_1654"/>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g3134fc11180_0_1666"/>
          <p:cNvSpPr txBox="1"/>
          <p:nvPr/>
        </p:nvSpPr>
        <p:spPr>
          <a:xfrm>
            <a:off x="4153475" y="1730550"/>
            <a:ext cx="4217100" cy="2160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Sind eigenständige, ausführbare Einheiten, die Anwendungen und ihre Abhängigkeiten zusammenfassen.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Im Gegensatz zu traditionellen Virtualisierungsmethoden teilen sie den Kernel des Host-Betriebssystems und sind daher leichtgewichtiger.</a:t>
            </a:r>
            <a:endParaRPr b="0" i="0" sz="1200" u="none" cap="none" strike="noStrike">
              <a:solidFill>
                <a:schemeClr val="lt1"/>
              </a:solidFill>
              <a:latin typeface="Montserrat"/>
              <a:ea typeface="Montserrat"/>
              <a:cs typeface="Montserrat"/>
              <a:sym typeface="Montserrat"/>
            </a:endParaRPr>
          </a:p>
        </p:txBody>
      </p:sp>
      <p:sp>
        <p:nvSpPr>
          <p:cNvPr id="337" name="Google Shape;337;g3134fc11180_0_1666"/>
          <p:cNvSpPr txBox="1"/>
          <p:nvPr/>
        </p:nvSpPr>
        <p:spPr>
          <a:xfrm>
            <a:off x="4184850" y="848825"/>
            <a:ext cx="30849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Was sind Container?</a:t>
            </a:r>
            <a:endParaRPr b="1" i="0" sz="1800" u="none" cap="none" strike="noStrike">
              <a:solidFill>
                <a:srgbClr val="6EC5F7"/>
              </a:solidFill>
              <a:latin typeface="Montserrat"/>
              <a:ea typeface="Montserrat"/>
              <a:cs typeface="Montserrat"/>
              <a:sym typeface="Montserrat"/>
            </a:endParaRPr>
          </a:p>
        </p:txBody>
      </p:sp>
      <p:pic>
        <p:nvPicPr>
          <p:cNvPr id="338" name="Google Shape;338;g3134fc11180_0_1666"/>
          <p:cNvPicPr preferRelativeResize="0"/>
          <p:nvPr/>
        </p:nvPicPr>
        <p:blipFill rotWithShape="1">
          <a:blip r:embed="rId4">
            <a:alphaModFix/>
          </a:blip>
          <a:srcRect b="0" l="0" r="0" t="0"/>
          <a:stretch/>
        </p:blipFill>
        <p:spPr>
          <a:xfrm>
            <a:off x="3610950" y="1395125"/>
            <a:ext cx="4080300" cy="76200"/>
          </a:xfrm>
          <a:prstGeom prst="rect">
            <a:avLst/>
          </a:prstGeom>
          <a:noFill/>
          <a:ln>
            <a:noFill/>
          </a:ln>
        </p:spPr>
      </p:pic>
      <p:sp>
        <p:nvSpPr>
          <p:cNvPr id="339" name="Google Shape;339;g3134fc11180_0_16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40" name="Google Shape;340;g3134fc11180_0_1666"/>
          <p:cNvPicPr preferRelativeResize="0"/>
          <p:nvPr/>
        </p:nvPicPr>
        <p:blipFill rotWithShape="1">
          <a:blip r:embed="rId5">
            <a:alphaModFix/>
          </a:blip>
          <a:srcRect b="0" l="0" r="0" t="0"/>
          <a:stretch/>
        </p:blipFill>
        <p:spPr>
          <a:xfrm>
            <a:off x="166575" y="1430750"/>
            <a:ext cx="3848677" cy="22820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g3134fc11180_0_1674"/>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Warum Container?</a:t>
            </a:r>
            <a:endParaRPr b="1" i="0" sz="1800" u="none" cap="none" strike="noStrike">
              <a:solidFill>
                <a:srgbClr val="6EC5F7"/>
              </a:solidFill>
              <a:latin typeface="Montserrat"/>
              <a:ea typeface="Montserrat"/>
              <a:cs typeface="Montserrat"/>
              <a:sym typeface="Montserrat"/>
            </a:endParaRPr>
          </a:p>
        </p:txBody>
      </p:sp>
      <p:sp>
        <p:nvSpPr>
          <p:cNvPr id="346" name="Google Shape;346;g3134fc11180_0_1674"/>
          <p:cNvSpPr txBox="1"/>
          <p:nvPr/>
        </p:nvSpPr>
        <p:spPr>
          <a:xfrm>
            <a:off x="1605075" y="1464975"/>
            <a:ext cx="5549100" cy="697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Unterschiedliche Umgebungen (z. B. "Works on my machine" Problem).</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50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Komplexe Abhängigkeiten zwischen Bibliotheken und Tools.</a:t>
            </a:r>
            <a:endParaRPr b="0" i="0" sz="1000" u="none" cap="none" strike="noStrike">
              <a:solidFill>
                <a:schemeClr val="lt1"/>
              </a:solidFill>
              <a:latin typeface="Montserrat"/>
              <a:ea typeface="Montserrat"/>
              <a:cs typeface="Montserrat"/>
              <a:sym typeface="Montserrat"/>
            </a:endParaRPr>
          </a:p>
        </p:txBody>
      </p:sp>
      <p:pic>
        <p:nvPicPr>
          <p:cNvPr id="347" name="Google Shape;347;g3134fc11180_0_1674"/>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348" name="Google Shape;348;g3134fc11180_0_1674"/>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349" name="Google Shape;349;g3134fc11180_0_1674"/>
          <p:cNvPicPr preferRelativeResize="0"/>
          <p:nvPr/>
        </p:nvPicPr>
        <p:blipFill rotWithShape="1">
          <a:blip r:embed="rId5">
            <a:alphaModFix/>
          </a:blip>
          <a:srcRect b="0" l="0" r="0" t="0"/>
          <a:stretch/>
        </p:blipFill>
        <p:spPr>
          <a:xfrm flipH="1" rot="-5400000">
            <a:off x="643388" y="1861525"/>
            <a:ext cx="760199" cy="33950"/>
          </a:xfrm>
          <a:prstGeom prst="rect">
            <a:avLst/>
          </a:prstGeom>
          <a:noFill/>
          <a:ln>
            <a:noFill/>
          </a:ln>
        </p:spPr>
      </p:pic>
      <p:sp>
        <p:nvSpPr>
          <p:cNvPr id="350" name="Google Shape;350;g3134fc11180_0_1674"/>
          <p:cNvSpPr txBox="1"/>
          <p:nvPr/>
        </p:nvSpPr>
        <p:spPr>
          <a:xfrm>
            <a:off x="1539825" y="1171875"/>
            <a:ext cx="4455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Herausforderungen traditioneller Anwendungen</a:t>
            </a:r>
            <a:endParaRPr b="1" i="0" sz="1200" u="none" cap="none" strike="noStrike">
              <a:solidFill>
                <a:schemeClr val="lt1"/>
              </a:solidFill>
              <a:latin typeface="Arial"/>
              <a:ea typeface="Arial"/>
              <a:cs typeface="Arial"/>
              <a:sym typeface="Arial"/>
            </a:endParaRPr>
          </a:p>
        </p:txBody>
      </p:sp>
      <p:pic>
        <p:nvPicPr>
          <p:cNvPr id="351" name="Google Shape;351;g3134fc11180_0_1674"/>
          <p:cNvPicPr preferRelativeResize="0"/>
          <p:nvPr/>
        </p:nvPicPr>
        <p:blipFill rotWithShape="1">
          <a:blip r:embed="rId4">
            <a:alphaModFix/>
          </a:blip>
          <a:srcRect b="0" l="0" r="0" t="0"/>
          <a:stretch/>
        </p:blipFill>
        <p:spPr>
          <a:xfrm>
            <a:off x="879825" y="2258600"/>
            <a:ext cx="287325" cy="287325"/>
          </a:xfrm>
          <a:prstGeom prst="rect">
            <a:avLst/>
          </a:prstGeom>
          <a:noFill/>
          <a:ln>
            <a:noFill/>
          </a:ln>
        </p:spPr>
      </p:pic>
      <p:sp>
        <p:nvSpPr>
          <p:cNvPr id="352" name="Google Shape;352;g3134fc11180_0_1674"/>
          <p:cNvSpPr txBox="1"/>
          <p:nvPr/>
        </p:nvSpPr>
        <p:spPr>
          <a:xfrm>
            <a:off x="1616025" y="2471250"/>
            <a:ext cx="5549100" cy="1174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Container enthalten alles Notwendige (Code, Laufzeit, System-Tools, Bibliotheken), um Anwendungen konsistent zu starten – unabhängig von der Umgebung.</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Durch diese Isolation wird sichergestellt, dass Anwendungen einheitlich laufen, ob lokal oder in der Produktion.</a:t>
            </a:r>
            <a:endParaRPr b="0" i="0" sz="1000" u="none" cap="none" strike="noStrike">
              <a:solidFill>
                <a:schemeClr val="lt1"/>
              </a:solidFill>
              <a:latin typeface="Montserrat"/>
              <a:ea typeface="Montserrat"/>
              <a:cs typeface="Montserrat"/>
              <a:sym typeface="Montserrat"/>
            </a:endParaRPr>
          </a:p>
        </p:txBody>
      </p:sp>
      <p:sp>
        <p:nvSpPr>
          <p:cNvPr id="353" name="Google Shape;353;g3134fc11180_0_1674"/>
          <p:cNvSpPr txBox="1"/>
          <p:nvPr/>
        </p:nvSpPr>
        <p:spPr>
          <a:xfrm>
            <a:off x="1538625" y="2176625"/>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Lösungsansatz durch Container</a:t>
            </a:r>
            <a:endParaRPr b="1" i="0" sz="1200" u="none" cap="none" strike="noStrike">
              <a:solidFill>
                <a:schemeClr val="lt1"/>
              </a:solidFill>
              <a:latin typeface="Arial"/>
              <a:ea typeface="Arial"/>
              <a:cs typeface="Arial"/>
              <a:sym typeface="Arial"/>
            </a:endParaRPr>
          </a:p>
        </p:txBody>
      </p:sp>
      <p:pic>
        <p:nvPicPr>
          <p:cNvPr id="354" name="Google Shape;354;g3134fc11180_0_1674"/>
          <p:cNvPicPr preferRelativeResize="0"/>
          <p:nvPr/>
        </p:nvPicPr>
        <p:blipFill rotWithShape="1">
          <a:blip r:embed="rId5">
            <a:alphaModFix/>
          </a:blip>
          <a:srcRect b="0" l="0" r="0" t="0"/>
          <a:stretch/>
        </p:blipFill>
        <p:spPr>
          <a:xfrm flipH="1" rot="10800000">
            <a:off x="1167150" y="2387138"/>
            <a:ext cx="360849" cy="30250"/>
          </a:xfrm>
          <a:prstGeom prst="rect">
            <a:avLst/>
          </a:prstGeom>
          <a:noFill/>
          <a:ln>
            <a:noFill/>
          </a:ln>
        </p:spPr>
      </p:pic>
      <p:pic>
        <p:nvPicPr>
          <p:cNvPr id="355" name="Google Shape;355;g3134fc11180_0_1674"/>
          <p:cNvPicPr preferRelativeResize="0"/>
          <p:nvPr/>
        </p:nvPicPr>
        <p:blipFill rotWithShape="1">
          <a:blip r:embed="rId5">
            <a:alphaModFix/>
          </a:blip>
          <a:srcRect b="0" l="0" r="0" t="0"/>
          <a:stretch/>
        </p:blipFill>
        <p:spPr>
          <a:xfrm flipH="1" rot="-5400000">
            <a:off x="643387" y="2910575"/>
            <a:ext cx="760199" cy="33950"/>
          </a:xfrm>
          <a:prstGeom prst="rect">
            <a:avLst/>
          </a:prstGeom>
          <a:noFill/>
          <a:ln>
            <a:noFill/>
          </a:ln>
        </p:spPr>
      </p:pic>
      <p:pic>
        <p:nvPicPr>
          <p:cNvPr id="356" name="Google Shape;356;g3134fc11180_0_1674"/>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357" name="Google Shape;357;g3134fc11180_0_1674"/>
          <p:cNvPicPr preferRelativeResize="0"/>
          <p:nvPr/>
        </p:nvPicPr>
        <p:blipFill rotWithShape="1">
          <a:blip r:embed="rId6">
            <a:alphaModFix/>
          </a:blip>
          <a:srcRect b="0" l="0" r="0" t="0"/>
          <a:stretch/>
        </p:blipFill>
        <p:spPr>
          <a:xfrm>
            <a:off x="1439975" y="2361743"/>
            <a:ext cx="88025" cy="84356"/>
          </a:xfrm>
          <a:prstGeom prst="rect">
            <a:avLst/>
          </a:prstGeom>
          <a:noFill/>
          <a:ln>
            <a:noFill/>
          </a:ln>
        </p:spPr>
      </p:pic>
      <p:sp>
        <p:nvSpPr>
          <p:cNvPr id="358" name="Google Shape;358;g3134fc11180_0_16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g3134fc11180_0_1691"/>
          <p:cNvSpPr txBox="1"/>
          <p:nvPr/>
        </p:nvSpPr>
        <p:spPr>
          <a:xfrm>
            <a:off x="1048900" y="1730550"/>
            <a:ext cx="71820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Container laufen unabhängig vom Host-Betriebssystem, sodass sie auf verschiedenen Systemen (lokal, Cloud, on-premise) gleich funktionieren.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Diese Portabilität fördert die Konsistenz zwischen Entwicklung, Test und Produktion.</a:t>
            </a:r>
            <a:endParaRPr b="0" i="0" sz="1200" u="none" cap="none" strike="noStrike">
              <a:solidFill>
                <a:schemeClr val="lt1"/>
              </a:solidFill>
              <a:latin typeface="Montserrat"/>
              <a:ea typeface="Montserrat"/>
              <a:cs typeface="Montserrat"/>
              <a:sym typeface="Montserrat"/>
            </a:endParaRPr>
          </a:p>
        </p:txBody>
      </p:sp>
      <p:sp>
        <p:nvSpPr>
          <p:cNvPr id="364" name="Google Shape;364;g3134fc11180_0_1691"/>
          <p:cNvSpPr txBox="1"/>
          <p:nvPr/>
        </p:nvSpPr>
        <p:spPr>
          <a:xfrm>
            <a:off x="1080275" y="848825"/>
            <a:ext cx="50424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Portabilität und Konsistenz</a:t>
            </a:r>
            <a:endParaRPr b="1" i="0" sz="1800" u="none" cap="none" strike="noStrike">
              <a:solidFill>
                <a:srgbClr val="6EC5F7"/>
              </a:solidFill>
              <a:latin typeface="Montserrat"/>
              <a:ea typeface="Montserrat"/>
              <a:cs typeface="Montserrat"/>
              <a:sym typeface="Montserrat"/>
            </a:endParaRPr>
          </a:p>
        </p:txBody>
      </p:sp>
      <p:pic>
        <p:nvPicPr>
          <p:cNvPr id="365" name="Google Shape;365;g3134fc11180_0_1691"/>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366" name="Google Shape;366;g3134fc11180_0_16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g3134fc11180_0_1698"/>
          <p:cNvSpPr txBox="1"/>
          <p:nvPr/>
        </p:nvSpPr>
        <p:spPr>
          <a:xfrm>
            <a:off x="1048900" y="1730550"/>
            <a:ext cx="71820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Container sind schlanker und benötigen weniger Ressourcen als virtuelle Maschinen (VMs), da sie den gleichen Kernel wie der Host teilen.</a:t>
            </a:r>
            <a:endParaRPr b="0" i="0" sz="1200" u="none" cap="none" strike="noStrike">
              <a:solidFill>
                <a:schemeClr val="lt1"/>
              </a:solidFill>
              <a:latin typeface="Montserrat"/>
              <a:ea typeface="Montserrat"/>
              <a:cs typeface="Montserrat"/>
              <a:sym typeface="Montserrat"/>
            </a:endParaRPr>
          </a:p>
        </p:txBody>
      </p:sp>
      <p:sp>
        <p:nvSpPr>
          <p:cNvPr id="372" name="Google Shape;372;g3134fc11180_0_1698"/>
          <p:cNvSpPr txBox="1"/>
          <p:nvPr/>
        </p:nvSpPr>
        <p:spPr>
          <a:xfrm>
            <a:off x="1080275" y="848825"/>
            <a:ext cx="50424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Effizienz durch Ressourcennutzung</a:t>
            </a:r>
            <a:endParaRPr b="1" i="0" sz="1800" u="none" cap="none" strike="noStrike">
              <a:solidFill>
                <a:srgbClr val="6EC5F7"/>
              </a:solidFill>
              <a:latin typeface="Montserrat"/>
              <a:ea typeface="Montserrat"/>
              <a:cs typeface="Montserrat"/>
              <a:sym typeface="Montserrat"/>
            </a:endParaRPr>
          </a:p>
        </p:txBody>
      </p:sp>
      <p:pic>
        <p:nvPicPr>
          <p:cNvPr id="373" name="Google Shape;373;g3134fc11180_0_1698"/>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374" name="Google Shape;374;g3134fc11180_0_16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g3134fc11180_0_1705"/>
          <p:cNvSpPr txBox="1"/>
          <p:nvPr/>
        </p:nvSpPr>
        <p:spPr>
          <a:xfrm>
            <a:off x="1048900" y="1730550"/>
            <a:ext cx="7182000" cy="1328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Container isolieren Prozesse und Ressourcen voneinander, was das Risiko von Konflikten und Sicherheitsproblemen reduziert.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Die Abstraktionsebene ermöglicht es, Anwendungen unabhängig von der zugrunde liegenden Infrastruktur auszuführen.</a:t>
            </a:r>
            <a:endParaRPr b="0" i="0" sz="1200" u="none" cap="none" strike="noStrike">
              <a:solidFill>
                <a:schemeClr val="lt1"/>
              </a:solidFill>
              <a:latin typeface="Montserrat"/>
              <a:ea typeface="Montserrat"/>
              <a:cs typeface="Montserrat"/>
              <a:sym typeface="Montserrat"/>
            </a:endParaRPr>
          </a:p>
        </p:txBody>
      </p:sp>
      <p:sp>
        <p:nvSpPr>
          <p:cNvPr id="380" name="Google Shape;380;g3134fc11180_0_1705"/>
          <p:cNvSpPr txBox="1"/>
          <p:nvPr/>
        </p:nvSpPr>
        <p:spPr>
          <a:xfrm>
            <a:off x="1080275" y="848825"/>
            <a:ext cx="50424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Isolierung und Abstraktion</a:t>
            </a:r>
            <a:endParaRPr b="1" i="0" sz="1800" u="none" cap="none" strike="noStrike">
              <a:solidFill>
                <a:srgbClr val="6EC5F7"/>
              </a:solidFill>
              <a:latin typeface="Montserrat"/>
              <a:ea typeface="Montserrat"/>
              <a:cs typeface="Montserrat"/>
              <a:sym typeface="Montserrat"/>
            </a:endParaRPr>
          </a:p>
        </p:txBody>
      </p:sp>
      <p:pic>
        <p:nvPicPr>
          <p:cNvPr id="381" name="Google Shape;381;g3134fc11180_0_170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382" name="Google Shape;382;g3134fc11180_0_17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3a6c4a10046_0_24"/>
          <p:cNvPicPr preferRelativeResize="0"/>
          <p:nvPr/>
        </p:nvPicPr>
        <p:blipFill rotWithShape="1">
          <a:blip r:embed="rId3">
            <a:alphaModFix/>
          </a:blip>
          <a:srcRect b="0" l="169" r="179" t="0"/>
          <a:stretch/>
        </p:blipFill>
        <p:spPr>
          <a:xfrm>
            <a:off x="0" y="0"/>
            <a:ext cx="9144003" cy="5161355"/>
          </a:xfrm>
          <a:prstGeom prst="rect">
            <a:avLst/>
          </a:prstGeom>
          <a:noFill/>
          <a:ln>
            <a:noFill/>
          </a:ln>
        </p:spPr>
      </p:pic>
      <p:sp>
        <p:nvSpPr>
          <p:cNvPr id="137" name="Google Shape;137;g3a6c4a10046_0_24"/>
          <p:cNvSpPr txBox="1"/>
          <p:nvPr/>
        </p:nvSpPr>
        <p:spPr>
          <a:xfrm>
            <a:off x="5339000" y="747175"/>
            <a:ext cx="2207700" cy="5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6EC5F7"/>
                </a:solidFill>
                <a:latin typeface="Montserrat"/>
                <a:ea typeface="Montserrat"/>
                <a:cs typeface="Montserrat"/>
                <a:sym typeface="Montserrat"/>
              </a:rPr>
              <a:t>Referent</a:t>
            </a:r>
            <a:endParaRPr b="1" i="0" sz="2400" u="none" cap="none" strike="noStrike">
              <a:solidFill>
                <a:srgbClr val="6EC5F7"/>
              </a:solidFill>
              <a:latin typeface="Montserrat"/>
              <a:ea typeface="Montserrat"/>
              <a:cs typeface="Montserrat"/>
              <a:sym typeface="Montserrat"/>
            </a:endParaRPr>
          </a:p>
        </p:txBody>
      </p:sp>
      <p:sp>
        <p:nvSpPr>
          <p:cNvPr id="138" name="Google Shape;138;g3a6c4a10046_0_24"/>
          <p:cNvSpPr txBox="1"/>
          <p:nvPr/>
        </p:nvSpPr>
        <p:spPr>
          <a:xfrm>
            <a:off x="5165275" y="1472825"/>
            <a:ext cx="3842700" cy="3155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IT- &amp; Software Engineer mit Schwerpunkt KI &amp; Automatisierung</a:t>
            </a:r>
            <a:endParaRPr sz="1000">
              <a:solidFill>
                <a:schemeClr val="lt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B.Sc. Informatik mit Fokus auf Künstliche Intelligenz &amp; Maschinelles Lernen</a:t>
            </a:r>
            <a:endParaRPr sz="1000">
              <a:solidFill>
                <a:schemeClr val="lt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KI- &amp; Cloud-Engineering (Edge, IoT, Sensorfusion)</a:t>
            </a:r>
            <a:endParaRPr sz="1000">
              <a:solidFill>
                <a:schemeClr val="lt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Praxis­erfahrung in Industrie, Forschung &amp; Start-up-nahen Projekten</a:t>
            </a:r>
            <a:endParaRPr sz="1000">
              <a:solidFill>
                <a:schemeClr val="lt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Freiberufliche Entwicklung von Automatisierungs- &amp; Workflow-Prototypen</a:t>
            </a:r>
            <a:endParaRPr sz="1000">
              <a:solidFill>
                <a:schemeClr val="lt1"/>
              </a:solidFill>
              <a:latin typeface="Montserrat"/>
              <a:ea typeface="Montserrat"/>
              <a:cs typeface="Montserrat"/>
              <a:sym typeface="Montserrat"/>
            </a:endParaRPr>
          </a:p>
          <a:p>
            <a:pPr indent="-298450" lvl="0" marL="457200" rtl="0" algn="l">
              <a:lnSpc>
                <a:spcPct val="150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Full-Stack-Webentwicklung (Node.js, Next.js, Flask, React)</a:t>
            </a:r>
            <a:endParaRPr sz="1100">
              <a:solidFill>
                <a:schemeClr val="lt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Erfahrung in Data Science, Computer Vision &amp; Explainable AI</a:t>
            </a:r>
            <a:endParaRPr b="0" i="0" sz="1200" u="none" cap="none" strike="noStrike">
              <a:solidFill>
                <a:schemeClr val="lt1"/>
              </a:solidFill>
              <a:latin typeface="Montserrat"/>
              <a:ea typeface="Montserrat"/>
              <a:cs typeface="Montserrat"/>
              <a:sym typeface="Montserrat"/>
            </a:endParaRPr>
          </a:p>
        </p:txBody>
      </p:sp>
      <p:pic>
        <p:nvPicPr>
          <p:cNvPr id="139" name="Google Shape;139;g3a6c4a10046_0_24"/>
          <p:cNvPicPr preferRelativeResize="0"/>
          <p:nvPr/>
        </p:nvPicPr>
        <p:blipFill rotWithShape="1">
          <a:blip r:embed="rId4">
            <a:alphaModFix/>
          </a:blip>
          <a:srcRect b="0" l="0" r="0" t="0"/>
          <a:stretch/>
        </p:blipFill>
        <p:spPr>
          <a:xfrm>
            <a:off x="5092400" y="1306675"/>
            <a:ext cx="2996075" cy="76200"/>
          </a:xfrm>
          <a:prstGeom prst="rect">
            <a:avLst/>
          </a:prstGeom>
          <a:noFill/>
          <a:ln>
            <a:noFill/>
          </a:ln>
        </p:spPr>
      </p:pic>
      <p:pic>
        <p:nvPicPr>
          <p:cNvPr id="140" name="Google Shape;140;g3a6c4a10046_0_24"/>
          <p:cNvPicPr preferRelativeResize="0"/>
          <p:nvPr/>
        </p:nvPicPr>
        <p:blipFill rotWithShape="1">
          <a:blip r:embed="rId5">
            <a:alphaModFix/>
          </a:blip>
          <a:srcRect b="0" l="0" r="0" t="0"/>
          <a:stretch/>
        </p:blipFill>
        <p:spPr>
          <a:xfrm>
            <a:off x="2775675" y="1679283"/>
            <a:ext cx="2123500" cy="2123500"/>
          </a:xfrm>
          <a:prstGeom prst="rect">
            <a:avLst/>
          </a:prstGeom>
          <a:noFill/>
          <a:ln>
            <a:noFill/>
          </a:ln>
        </p:spPr>
      </p:pic>
      <p:pic>
        <p:nvPicPr>
          <p:cNvPr id="141" name="Google Shape;141;g3a6c4a10046_0_24" title="LebenslaufBild.jpg"/>
          <p:cNvPicPr preferRelativeResize="0"/>
          <p:nvPr/>
        </p:nvPicPr>
        <p:blipFill rotWithShape="1">
          <a:blip r:embed="rId6">
            <a:alphaModFix/>
          </a:blip>
          <a:srcRect b="25723" l="0" r="0" t="1591"/>
          <a:stretch/>
        </p:blipFill>
        <p:spPr>
          <a:xfrm>
            <a:off x="2816075" y="1704525"/>
            <a:ext cx="2042700" cy="2073000"/>
          </a:xfrm>
          <a:prstGeom prst="ellipse">
            <a:avLst/>
          </a:prstGeom>
          <a:noFill/>
          <a:ln>
            <a:noFill/>
          </a:ln>
        </p:spPr>
      </p:pic>
      <p:pic>
        <p:nvPicPr>
          <p:cNvPr id="142" name="Google Shape;142;g3a6c4a10046_0_24"/>
          <p:cNvPicPr preferRelativeResize="0"/>
          <p:nvPr/>
        </p:nvPicPr>
        <p:blipFill>
          <a:blip r:embed="rId7">
            <a:alphaModFix/>
          </a:blip>
          <a:stretch>
            <a:fillRect/>
          </a:stretch>
        </p:blipFill>
        <p:spPr>
          <a:xfrm>
            <a:off x="311688" y="259938"/>
            <a:ext cx="1590675" cy="371475"/>
          </a:xfrm>
          <a:prstGeom prst="rect">
            <a:avLst/>
          </a:prstGeom>
          <a:noFill/>
          <a:ln>
            <a:noFill/>
          </a:ln>
        </p:spPr>
      </p:pic>
      <p:cxnSp>
        <p:nvCxnSpPr>
          <p:cNvPr id="143" name="Google Shape;143;g3a6c4a10046_0_24"/>
          <p:cNvCxnSpPr/>
          <p:nvPr/>
        </p:nvCxnSpPr>
        <p:spPr>
          <a:xfrm flipH="1">
            <a:off x="1998250" y="875"/>
            <a:ext cx="900" cy="742500"/>
          </a:xfrm>
          <a:prstGeom prst="straightConnector1">
            <a:avLst/>
          </a:prstGeom>
          <a:noFill/>
          <a:ln cap="flat" cmpd="sng" w="28575">
            <a:solidFill>
              <a:schemeClr val="lt1"/>
            </a:solidFill>
            <a:prstDash val="solid"/>
            <a:round/>
            <a:headEnd len="med" w="med" type="none"/>
            <a:tailEnd len="med" w="med" type="none"/>
          </a:ln>
        </p:spPr>
      </p:cxnSp>
      <p:sp>
        <p:nvSpPr>
          <p:cNvPr id="144" name="Google Shape;144;g3a6c4a10046_0_24"/>
          <p:cNvSpPr txBox="1"/>
          <p:nvPr/>
        </p:nvSpPr>
        <p:spPr>
          <a:xfrm>
            <a:off x="2096250" y="240938"/>
            <a:ext cx="18402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FFFFFF"/>
                </a:solidFill>
                <a:latin typeface="Montserrat"/>
                <a:ea typeface="Montserrat"/>
                <a:cs typeface="Montserrat"/>
                <a:sym typeface="Montserrat"/>
              </a:rPr>
              <a:t>Veranstalter</a:t>
            </a:r>
            <a:endParaRPr b="1" sz="1600">
              <a:solidFill>
                <a:srgbClr val="FFFFFF"/>
              </a:solidFill>
              <a:latin typeface="Montserrat"/>
              <a:ea typeface="Montserrat"/>
              <a:cs typeface="Montserrat"/>
              <a:sym typeface="Montserrat"/>
            </a:endParaRPr>
          </a:p>
        </p:txBody>
      </p:sp>
      <p:sp>
        <p:nvSpPr>
          <p:cNvPr id="145" name="Google Shape;145;g3a6c4a10046_0_24"/>
          <p:cNvSpPr txBox="1"/>
          <p:nvPr/>
        </p:nvSpPr>
        <p:spPr>
          <a:xfrm>
            <a:off x="190759" y="4108225"/>
            <a:ext cx="2996100" cy="4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FFFFF"/>
                </a:solidFill>
                <a:latin typeface="Montserrat"/>
                <a:ea typeface="Montserrat"/>
                <a:cs typeface="Montserrat"/>
                <a:sym typeface="Montserrat"/>
              </a:rPr>
              <a:t>Ömer Akgeyik</a:t>
            </a:r>
            <a:endParaRPr b="1" i="0" sz="1500" u="none" cap="none" strike="noStrike">
              <a:solidFill>
                <a:srgbClr val="FFFFFF"/>
              </a:solidFill>
              <a:latin typeface="Montserrat"/>
              <a:ea typeface="Montserrat"/>
              <a:cs typeface="Montserrat"/>
              <a:sym typeface="Montserrat"/>
            </a:endParaRPr>
          </a:p>
        </p:txBody>
      </p:sp>
      <p:sp>
        <p:nvSpPr>
          <p:cNvPr id="146" name="Google Shape;146;g3a6c4a10046_0_24"/>
          <p:cNvSpPr txBox="1"/>
          <p:nvPr/>
        </p:nvSpPr>
        <p:spPr>
          <a:xfrm>
            <a:off x="190750" y="4392375"/>
            <a:ext cx="4763100" cy="4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Montserrat"/>
                <a:ea typeface="Montserrat"/>
                <a:cs typeface="Montserrat"/>
                <a:sym typeface="Montserrat"/>
              </a:rPr>
              <a:t>IT- &amp; Software Engineer (KI, Cloud &amp; Automatisierung)</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Montserrat"/>
                <a:ea typeface="Montserrat"/>
                <a:cs typeface="Montserrat"/>
                <a:sym typeface="Montserrat"/>
              </a:rPr>
              <a:t>Full-Stack-Entwicklung &amp; Systemintegration</a:t>
            </a:r>
            <a:endParaRPr sz="12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t/>
            </a:r>
            <a:endParaRPr sz="12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t/>
            </a:r>
            <a:endParaRPr b="0" i="0" sz="1200" u="none" cap="none" strike="noStrike">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g3134fc11180_0_1712"/>
          <p:cNvSpPr/>
          <p:nvPr/>
        </p:nvSpPr>
        <p:spPr>
          <a:xfrm>
            <a:off x="1825288" y="1772250"/>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3134fc11180_0_1712"/>
          <p:cNvSpPr txBox="1"/>
          <p:nvPr/>
        </p:nvSpPr>
        <p:spPr>
          <a:xfrm>
            <a:off x="1939688" y="1871175"/>
            <a:ext cx="1254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Startzeiten</a:t>
            </a:r>
            <a:endParaRPr b="0" i="0" sz="1400" u="none" cap="none" strike="noStrike">
              <a:solidFill>
                <a:schemeClr val="lt1"/>
              </a:solidFill>
              <a:latin typeface="Arial"/>
              <a:ea typeface="Arial"/>
              <a:cs typeface="Arial"/>
              <a:sym typeface="Arial"/>
            </a:endParaRPr>
          </a:p>
        </p:txBody>
      </p:sp>
      <p:sp>
        <p:nvSpPr>
          <p:cNvPr id="389" name="Google Shape;389;g3134fc11180_0_1712"/>
          <p:cNvSpPr txBox="1"/>
          <p:nvPr/>
        </p:nvSpPr>
        <p:spPr>
          <a:xfrm>
            <a:off x="1668338" y="2502175"/>
            <a:ext cx="1796700" cy="1308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Container starten in Sekunden, da sie auf vorbereiteten Images basieren und keine vollständige Betriebssystem Initialisierung benötigen.</a:t>
            </a:r>
            <a:endParaRPr b="0" i="0" sz="1000" u="none" cap="none" strike="noStrike">
              <a:solidFill>
                <a:schemeClr val="lt1"/>
              </a:solidFill>
              <a:latin typeface="Montserrat"/>
              <a:ea typeface="Montserrat"/>
              <a:cs typeface="Montserrat"/>
              <a:sym typeface="Montserrat"/>
            </a:endParaRPr>
          </a:p>
        </p:txBody>
      </p:sp>
      <p:sp>
        <p:nvSpPr>
          <p:cNvPr id="390" name="Google Shape;390;g3134fc11180_0_1712"/>
          <p:cNvSpPr/>
          <p:nvPr/>
        </p:nvSpPr>
        <p:spPr>
          <a:xfrm>
            <a:off x="3860063" y="1772250"/>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3134fc11180_0_1712"/>
          <p:cNvSpPr txBox="1"/>
          <p:nvPr/>
        </p:nvSpPr>
        <p:spPr>
          <a:xfrm>
            <a:off x="3795974" y="1846875"/>
            <a:ext cx="1611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Portabel</a:t>
            </a:r>
            <a:endParaRPr b="0" i="0" sz="1400" u="none" cap="none" strike="noStrike">
              <a:solidFill>
                <a:schemeClr val="lt1"/>
              </a:solidFill>
              <a:latin typeface="Arial"/>
              <a:ea typeface="Arial"/>
              <a:cs typeface="Arial"/>
              <a:sym typeface="Arial"/>
            </a:endParaRPr>
          </a:p>
        </p:txBody>
      </p:sp>
      <p:sp>
        <p:nvSpPr>
          <p:cNvPr id="392" name="Google Shape;392;g3134fc11180_0_1712"/>
          <p:cNvSpPr txBox="1"/>
          <p:nvPr/>
        </p:nvSpPr>
        <p:spPr>
          <a:xfrm>
            <a:off x="3722763" y="2502175"/>
            <a:ext cx="1757400" cy="11466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Sie können nahtlos zwischen verschiedenen Umgebungen verschoben werden, von der lokalen Entwicklung bis zur Cloud.</a:t>
            </a:r>
            <a:endParaRPr b="0" i="0" sz="1000" u="none" cap="none" strike="noStrike">
              <a:solidFill>
                <a:schemeClr val="lt1"/>
              </a:solidFill>
              <a:latin typeface="Montserrat"/>
              <a:ea typeface="Montserrat"/>
              <a:cs typeface="Montserrat"/>
              <a:sym typeface="Montserrat"/>
            </a:endParaRPr>
          </a:p>
        </p:txBody>
      </p:sp>
      <p:sp>
        <p:nvSpPr>
          <p:cNvPr id="393" name="Google Shape;393;g3134fc11180_0_1712"/>
          <p:cNvSpPr/>
          <p:nvPr/>
        </p:nvSpPr>
        <p:spPr>
          <a:xfrm>
            <a:off x="5855550" y="1772250"/>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3134fc11180_0_1712"/>
          <p:cNvSpPr txBox="1"/>
          <p:nvPr/>
        </p:nvSpPr>
        <p:spPr>
          <a:xfrm>
            <a:off x="5937988" y="1846875"/>
            <a:ext cx="1317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Skalierbarkeit</a:t>
            </a:r>
            <a:endParaRPr b="0" i="0" sz="1400" u="none" cap="none" strike="noStrike">
              <a:solidFill>
                <a:schemeClr val="lt1"/>
              </a:solidFill>
              <a:latin typeface="Arial"/>
              <a:ea typeface="Arial"/>
              <a:cs typeface="Arial"/>
              <a:sym typeface="Arial"/>
            </a:endParaRPr>
          </a:p>
        </p:txBody>
      </p:sp>
      <p:sp>
        <p:nvSpPr>
          <p:cNvPr id="395" name="Google Shape;395;g3134fc11180_0_1712"/>
          <p:cNvSpPr txBox="1"/>
          <p:nvPr/>
        </p:nvSpPr>
        <p:spPr>
          <a:xfrm>
            <a:off x="5718250" y="2502175"/>
            <a:ext cx="17574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Container können einfach dupliziert und parallel ausgeführt werden, um die Last zu bewältigen.</a:t>
            </a:r>
            <a:endParaRPr b="0" i="0" sz="1300" u="none" cap="none" strike="noStrike">
              <a:solidFill>
                <a:srgbClr val="000000"/>
              </a:solidFill>
              <a:latin typeface="Montserrat"/>
              <a:ea typeface="Montserrat"/>
              <a:cs typeface="Montserrat"/>
              <a:sym typeface="Montserrat"/>
            </a:endParaRPr>
          </a:p>
        </p:txBody>
      </p:sp>
      <p:sp>
        <p:nvSpPr>
          <p:cNvPr id="396" name="Google Shape;396;g3134fc11180_0_1712"/>
          <p:cNvSpPr txBox="1"/>
          <p:nvPr/>
        </p:nvSpPr>
        <p:spPr>
          <a:xfrm>
            <a:off x="2204550" y="708650"/>
            <a:ext cx="4734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Eigenschaften im Überblick</a:t>
            </a:r>
            <a:endParaRPr b="1" i="0" sz="1800" u="none" cap="none" strike="noStrike">
              <a:solidFill>
                <a:schemeClr val="lt1"/>
              </a:solidFill>
              <a:latin typeface="Montserrat"/>
              <a:ea typeface="Montserrat"/>
              <a:cs typeface="Montserrat"/>
              <a:sym typeface="Montserrat"/>
            </a:endParaRPr>
          </a:p>
        </p:txBody>
      </p:sp>
      <p:pic>
        <p:nvPicPr>
          <p:cNvPr id="397" name="Google Shape;397;g3134fc11180_0_1712"/>
          <p:cNvPicPr preferRelativeResize="0"/>
          <p:nvPr/>
        </p:nvPicPr>
        <p:blipFill rotWithShape="1">
          <a:blip r:embed="rId4">
            <a:alphaModFix/>
          </a:blip>
          <a:srcRect b="0" l="0" r="0" t="0"/>
          <a:stretch/>
        </p:blipFill>
        <p:spPr>
          <a:xfrm>
            <a:off x="2531850" y="1170338"/>
            <a:ext cx="4080300" cy="76200"/>
          </a:xfrm>
          <a:prstGeom prst="rect">
            <a:avLst/>
          </a:prstGeom>
          <a:noFill/>
          <a:ln>
            <a:noFill/>
          </a:ln>
        </p:spPr>
      </p:pic>
      <p:sp>
        <p:nvSpPr>
          <p:cNvPr id="398" name="Google Shape;398;g3134fc11180_0_17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g3134fc11180_0_1727"/>
          <p:cNvSpPr/>
          <p:nvPr/>
        </p:nvSpPr>
        <p:spPr>
          <a:xfrm>
            <a:off x="1845038"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3134fc11180_0_1727"/>
          <p:cNvSpPr txBox="1"/>
          <p:nvPr/>
        </p:nvSpPr>
        <p:spPr>
          <a:xfrm>
            <a:off x="1844975" y="1802038"/>
            <a:ext cx="1482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Isolierung</a:t>
            </a:r>
            <a:endParaRPr b="0" i="0" sz="1400" u="none" cap="none" strike="noStrike">
              <a:solidFill>
                <a:schemeClr val="lt1"/>
              </a:solidFill>
              <a:latin typeface="Arial"/>
              <a:ea typeface="Arial"/>
              <a:cs typeface="Arial"/>
              <a:sym typeface="Arial"/>
            </a:endParaRPr>
          </a:p>
        </p:txBody>
      </p:sp>
      <p:sp>
        <p:nvSpPr>
          <p:cNvPr id="405" name="Google Shape;405;g3134fc11180_0_1727"/>
          <p:cNvSpPr txBox="1"/>
          <p:nvPr/>
        </p:nvSpPr>
        <p:spPr>
          <a:xfrm>
            <a:off x="1707738" y="2509250"/>
            <a:ext cx="1757400" cy="11466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Dadurch können mehrere Container auf dem gleichen Host koexistieren, </a:t>
            </a:r>
            <a:r>
              <a:rPr b="0" i="0" lang="en" sz="1000" u="none" cap="none" strike="noStrike">
                <a:solidFill>
                  <a:schemeClr val="lt1"/>
                </a:solidFill>
                <a:latin typeface="Montserrat"/>
                <a:ea typeface="Montserrat"/>
                <a:cs typeface="Montserrat"/>
                <a:sym typeface="Montserrat"/>
                <a:extLst>
                  <a:ext uri="http://customooxmlschemas.google.com/">
                    <go:slidesCustomData xmlns:go="http://customooxmlschemas.google.com/" textRoundtripDataId="4"/>
                  </a:ext>
                </a:extLst>
              </a:rPr>
              <a:t>ohne</a:t>
            </a:r>
            <a:r>
              <a:rPr b="0" i="0" lang="en" sz="1000" u="none" cap="none" strike="noStrike">
                <a:solidFill>
                  <a:schemeClr val="lt1"/>
                </a:solidFill>
                <a:latin typeface="Montserrat"/>
                <a:ea typeface="Montserrat"/>
                <a:cs typeface="Montserrat"/>
                <a:sym typeface="Montserrat"/>
              </a:rPr>
              <a:t> sich gegenseitig zu beeinträchtigen.</a:t>
            </a:r>
            <a:endParaRPr b="0" i="0" sz="1300" u="none" cap="none" strike="noStrike">
              <a:solidFill>
                <a:srgbClr val="000000"/>
              </a:solidFill>
              <a:latin typeface="Montserrat"/>
              <a:ea typeface="Montserrat"/>
              <a:cs typeface="Montserrat"/>
              <a:sym typeface="Montserrat"/>
            </a:endParaRPr>
          </a:p>
        </p:txBody>
      </p:sp>
      <p:sp>
        <p:nvSpPr>
          <p:cNvPr id="406" name="Google Shape;406;g3134fc11180_0_1727"/>
          <p:cNvSpPr/>
          <p:nvPr/>
        </p:nvSpPr>
        <p:spPr>
          <a:xfrm>
            <a:off x="3781375"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g3134fc11180_0_1727"/>
          <p:cNvSpPr txBox="1"/>
          <p:nvPr/>
        </p:nvSpPr>
        <p:spPr>
          <a:xfrm>
            <a:off x="3895775" y="1802050"/>
            <a:ext cx="1254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Konsistenz</a:t>
            </a:r>
            <a:endParaRPr b="0" i="0" sz="1400" u="none" cap="none" strike="noStrike">
              <a:solidFill>
                <a:schemeClr val="lt1"/>
              </a:solidFill>
              <a:latin typeface="Arial"/>
              <a:ea typeface="Arial"/>
              <a:cs typeface="Arial"/>
              <a:sym typeface="Arial"/>
            </a:endParaRPr>
          </a:p>
        </p:txBody>
      </p:sp>
      <p:sp>
        <p:nvSpPr>
          <p:cNvPr id="408" name="Google Shape;408;g3134fc11180_0_1727"/>
          <p:cNvSpPr txBox="1"/>
          <p:nvPr/>
        </p:nvSpPr>
        <p:spPr>
          <a:xfrm>
            <a:off x="3624425" y="2509250"/>
            <a:ext cx="1796700" cy="11466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Entwickler arbeiten in einer konsistenten Umgebung, unabhängig von den Unterschieden zwischen Entwicklung und Produktion.</a:t>
            </a:r>
            <a:endParaRPr b="0" i="0" sz="1000" u="none" cap="none" strike="noStrike">
              <a:solidFill>
                <a:schemeClr val="lt1"/>
              </a:solidFill>
              <a:latin typeface="Montserrat"/>
              <a:ea typeface="Montserrat"/>
              <a:cs typeface="Montserrat"/>
              <a:sym typeface="Montserrat"/>
            </a:endParaRPr>
          </a:p>
        </p:txBody>
      </p:sp>
      <p:sp>
        <p:nvSpPr>
          <p:cNvPr id="409" name="Google Shape;409;g3134fc11180_0_1727"/>
          <p:cNvSpPr/>
          <p:nvPr/>
        </p:nvSpPr>
        <p:spPr>
          <a:xfrm>
            <a:off x="5816150"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3134fc11180_0_1727"/>
          <p:cNvSpPr txBox="1"/>
          <p:nvPr/>
        </p:nvSpPr>
        <p:spPr>
          <a:xfrm>
            <a:off x="5752049" y="1802050"/>
            <a:ext cx="1611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Sicherheit</a:t>
            </a:r>
            <a:endParaRPr b="0" i="0" sz="1400" u="none" cap="none" strike="noStrike">
              <a:solidFill>
                <a:schemeClr val="lt1"/>
              </a:solidFill>
              <a:latin typeface="Arial"/>
              <a:ea typeface="Arial"/>
              <a:cs typeface="Arial"/>
              <a:sym typeface="Arial"/>
            </a:endParaRPr>
          </a:p>
        </p:txBody>
      </p:sp>
      <p:sp>
        <p:nvSpPr>
          <p:cNvPr id="411" name="Google Shape;411;g3134fc11180_0_1727"/>
          <p:cNvSpPr txBox="1"/>
          <p:nvPr/>
        </p:nvSpPr>
        <p:spPr>
          <a:xfrm>
            <a:off x="5678850" y="2509250"/>
            <a:ext cx="1757400" cy="14700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Container bieten eingebaute Sicherheitsmechanismen, darunter isolierte Dateisysteme und eingeschränkte Benutzerberechtigungen.</a:t>
            </a:r>
            <a:endParaRPr b="0" i="0" sz="1000" u="none" cap="none" strike="noStrike">
              <a:solidFill>
                <a:schemeClr val="lt1"/>
              </a:solidFill>
              <a:latin typeface="Montserrat"/>
              <a:ea typeface="Montserrat"/>
              <a:cs typeface="Montserrat"/>
              <a:sym typeface="Montserrat"/>
            </a:endParaRPr>
          </a:p>
        </p:txBody>
      </p:sp>
      <p:sp>
        <p:nvSpPr>
          <p:cNvPr id="412" name="Google Shape;412;g3134fc11180_0_1727"/>
          <p:cNvSpPr txBox="1"/>
          <p:nvPr/>
        </p:nvSpPr>
        <p:spPr>
          <a:xfrm>
            <a:off x="2204550" y="708650"/>
            <a:ext cx="4734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Eigenschaften im Überblick</a:t>
            </a:r>
            <a:endParaRPr b="1" i="0" sz="1800" u="none" cap="none" strike="noStrike">
              <a:solidFill>
                <a:schemeClr val="lt1"/>
              </a:solidFill>
              <a:latin typeface="Montserrat"/>
              <a:ea typeface="Montserrat"/>
              <a:cs typeface="Montserrat"/>
              <a:sym typeface="Montserrat"/>
            </a:endParaRPr>
          </a:p>
        </p:txBody>
      </p:sp>
      <p:pic>
        <p:nvPicPr>
          <p:cNvPr id="413" name="Google Shape;413;g3134fc11180_0_1727"/>
          <p:cNvPicPr preferRelativeResize="0"/>
          <p:nvPr/>
        </p:nvPicPr>
        <p:blipFill rotWithShape="1">
          <a:blip r:embed="rId4">
            <a:alphaModFix/>
          </a:blip>
          <a:srcRect b="0" l="0" r="0" t="0"/>
          <a:stretch/>
        </p:blipFill>
        <p:spPr>
          <a:xfrm>
            <a:off x="2531850" y="1170338"/>
            <a:ext cx="4080300" cy="76200"/>
          </a:xfrm>
          <a:prstGeom prst="rect">
            <a:avLst/>
          </a:prstGeom>
          <a:noFill/>
          <a:ln>
            <a:noFill/>
          </a:ln>
        </p:spPr>
      </p:pic>
      <p:sp>
        <p:nvSpPr>
          <p:cNvPr id="414" name="Google Shape;414;g3134fc11180_0_17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3134fc11180_0_179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420" name="Google Shape;420;g3134fc11180_0_1792"/>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421" name="Google Shape;421;g3134fc11180_0_1792"/>
          <p:cNvPicPr preferRelativeResize="0"/>
          <p:nvPr/>
        </p:nvPicPr>
        <p:blipFill rotWithShape="1">
          <a:blip r:embed="rId4">
            <a:alphaModFix/>
          </a:blip>
          <a:srcRect b="0" l="0" r="0" t="0"/>
          <a:stretch/>
        </p:blipFill>
        <p:spPr>
          <a:xfrm>
            <a:off x="2175564" y="751012"/>
            <a:ext cx="4792876" cy="3641476"/>
          </a:xfrm>
          <a:prstGeom prst="rect">
            <a:avLst/>
          </a:prstGeom>
          <a:noFill/>
          <a:ln>
            <a:noFill/>
          </a:ln>
        </p:spPr>
      </p:pic>
      <p:sp>
        <p:nvSpPr>
          <p:cNvPr id="422" name="Google Shape;422;g3134fc11180_0_17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134fc11180_0_184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428" name="Google Shape;428;g3134fc11180_0_1849"/>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429" name="Google Shape;429;g3134fc11180_0_18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30" name="Google Shape;430;g3134fc11180_0_1849"/>
          <p:cNvPicPr preferRelativeResize="0"/>
          <p:nvPr/>
        </p:nvPicPr>
        <p:blipFill rotWithShape="1">
          <a:blip r:embed="rId4">
            <a:alphaModFix/>
          </a:blip>
          <a:srcRect b="0" l="0" r="0" t="0"/>
          <a:stretch/>
        </p:blipFill>
        <p:spPr>
          <a:xfrm>
            <a:off x="2536596" y="1119700"/>
            <a:ext cx="4070826" cy="2921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g3134fc11180_0_1913"/>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Container-Ökosystem im Überblick</a:t>
            </a:r>
            <a:endParaRPr b="1" i="0" sz="1800" u="none" cap="none" strike="noStrike">
              <a:solidFill>
                <a:srgbClr val="6EC5F7"/>
              </a:solidFill>
              <a:latin typeface="Montserrat"/>
              <a:ea typeface="Montserrat"/>
              <a:cs typeface="Montserrat"/>
              <a:sym typeface="Montserrat"/>
            </a:endParaRPr>
          </a:p>
        </p:txBody>
      </p:sp>
      <p:sp>
        <p:nvSpPr>
          <p:cNvPr id="436" name="Google Shape;436;g3134fc11180_0_1913"/>
          <p:cNvSpPr txBox="1"/>
          <p:nvPr/>
        </p:nvSpPr>
        <p:spPr>
          <a:xfrm>
            <a:off x="1605075" y="1464975"/>
            <a:ext cx="6926400" cy="697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Marktführendes Tool zum Erstellen, Verwalten und Ausführen von Containern.</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50000"/>
              </a:lnSpc>
              <a:spcBef>
                <a:spcPts val="1000"/>
              </a:spcBef>
              <a:spcAft>
                <a:spcPts val="0"/>
              </a:spcAft>
              <a:buClr>
                <a:schemeClr val="lt1"/>
              </a:buClr>
              <a:buSzPts val="1000"/>
              <a:buFont typeface="Montserrat"/>
              <a:buChar char="●"/>
            </a:pPr>
            <a:r>
              <a:rPr b="1" i="0" lang="en" sz="1000" u="none" cap="none" strike="noStrike">
                <a:solidFill>
                  <a:schemeClr val="lt1"/>
                </a:solidFill>
                <a:latin typeface="Montserrat"/>
                <a:ea typeface="Montserrat"/>
                <a:cs typeface="Montserrat"/>
                <a:sym typeface="Montserrat"/>
              </a:rPr>
              <a:t>Vorteile:</a:t>
            </a:r>
            <a:r>
              <a:rPr b="0" i="0" lang="en" sz="1000" u="none" cap="none" strike="noStrike">
                <a:solidFill>
                  <a:schemeClr val="lt1"/>
                </a:solidFill>
                <a:latin typeface="Montserrat"/>
                <a:ea typeface="Montserrat"/>
                <a:cs typeface="Montserrat"/>
                <a:sym typeface="Montserrat"/>
              </a:rPr>
              <a:t> Portabilität, Isolation, einfache Verwaltung und Skalierbarkeit.</a:t>
            </a:r>
            <a:endParaRPr b="0" i="0" sz="1000" u="none" cap="none" strike="noStrike">
              <a:solidFill>
                <a:schemeClr val="lt1"/>
              </a:solidFill>
              <a:latin typeface="Montserrat"/>
              <a:ea typeface="Montserrat"/>
              <a:cs typeface="Montserrat"/>
              <a:sym typeface="Montserrat"/>
            </a:endParaRPr>
          </a:p>
        </p:txBody>
      </p:sp>
      <p:pic>
        <p:nvPicPr>
          <p:cNvPr id="437" name="Google Shape;437;g3134fc11180_0_1913"/>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438" name="Google Shape;438;g3134fc11180_0_1913"/>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439" name="Google Shape;439;g3134fc11180_0_1913"/>
          <p:cNvPicPr preferRelativeResize="0"/>
          <p:nvPr/>
        </p:nvPicPr>
        <p:blipFill rotWithShape="1">
          <a:blip r:embed="rId5">
            <a:alphaModFix/>
          </a:blip>
          <a:srcRect b="0" l="0" r="0" t="0"/>
          <a:stretch/>
        </p:blipFill>
        <p:spPr>
          <a:xfrm flipH="1" rot="-5400000">
            <a:off x="643388" y="1861525"/>
            <a:ext cx="760199" cy="33950"/>
          </a:xfrm>
          <a:prstGeom prst="rect">
            <a:avLst/>
          </a:prstGeom>
          <a:noFill/>
          <a:ln>
            <a:noFill/>
          </a:ln>
        </p:spPr>
      </p:pic>
      <p:sp>
        <p:nvSpPr>
          <p:cNvPr id="440" name="Google Shape;440;g3134fc11180_0_1913"/>
          <p:cNvSpPr txBox="1"/>
          <p:nvPr/>
        </p:nvSpPr>
        <p:spPr>
          <a:xfrm>
            <a:off x="1539825" y="1171875"/>
            <a:ext cx="4455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Docker</a:t>
            </a:r>
            <a:endParaRPr b="1" i="0" sz="1200" u="none" cap="none" strike="noStrike">
              <a:solidFill>
                <a:schemeClr val="lt1"/>
              </a:solidFill>
              <a:latin typeface="Arial"/>
              <a:ea typeface="Arial"/>
              <a:cs typeface="Arial"/>
              <a:sym typeface="Arial"/>
            </a:endParaRPr>
          </a:p>
        </p:txBody>
      </p:sp>
      <p:pic>
        <p:nvPicPr>
          <p:cNvPr id="441" name="Google Shape;441;g3134fc11180_0_1913"/>
          <p:cNvPicPr preferRelativeResize="0"/>
          <p:nvPr/>
        </p:nvPicPr>
        <p:blipFill rotWithShape="1">
          <a:blip r:embed="rId4">
            <a:alphaModFix/>
          </a:blip>
          <a:srcRect b="0" l="0" r="0" t="0"/>
          <a:stretch/>
        </p:blipFill>
        <p:spPr>
          <a:xfrm>
            <a:off x="879825" y="2258600"/>
            <a:ext cx="287325" cy="287325"/>
          </a:xfrm>
          <a:prstGeom prst="rect">
            <a:avLst/>
          </a:prstGeom>
          <a:noFill/>
          <a:ln>
            <a:noFill/>
          </a:ln>
        </p:spPr>
      </p:pic>
      <p:sp>
        <p:nvSpPr>
          <p:cNvPr id="442" name="Google Shape;442;g3134fc11180_0_1913"/>
          <p:cNvSpPr txBox="1"/>
          <p:nvPr/>
        </p:nvSpPr>
        <p:spPr>
          <a:xfrm>
            <a:off x="1616025" y="2471250"/>
            <a:ext cx="6926400" cy="643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Open-Source-System für das Management von containerisierten Anwendungen in einem Cluster.</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1" i="0" lang="en" sz="1000" u="none" cap="none" strike="noStrike">
                <a:solidFill>
                  <a:schemeClr val="lt1"/>
                </a:solidFill>
                <a:latin typeface="Montserrat"/>
                <a:ea typeface="Montserrat"/>
                <a:cs typeface="Montserrat"/>
                <a:sym typeface="Montserrat"/>
              </a:rPr>
              <a:t>Vorteile: </a:t>
            </a:r>
            <a:r>
              <a:rPr b="0" i="0" lang="en" sz="1000" u="none" cap="none" strike="noStrike">
                <a:solidFill>
                  <a:schemeClr val="lt1"/>
                </a:solidFill>
                <a:latin typeface="Montserrat"/>
                <a:ea typeface="Montserrat"/>
                <a:cs typeface="Montserrat"/>
                <a:sym typeface="Montserrat"/>
              </a:rPr>
              <a:t>Automatisierung von Bereitstellung, Skalierung und Verwaltung von Anwendungen.</a:t>
            </a:r>
            <a:endParaRPr b="0" i="0" sz="1000" u="none" cap="none" strike="noStrike">
              <a:solidFill>
                <a:schemeClr val="lt1"/>
              </a:solidFill>
              <a:latin typeface="Montserrat"/>
              <a:ea typeface="Montserrat"/>
              <a:cs typeface="Montserrat"/>
              <a:sym typeface="Montserrat"/>
            </a:endParaRPr>
          </a:p>
        </p:txBody>
      </p:sp>
      <p:sp>
        <p:nvSpPr>
          <p:cNvPr id="443" name="Google Shape;443;g3134fc11180_0_1913"/>
          <p:cNvSpPr txBox="1"/>
          <p:nvPr/>
        </p:nvSpPr>
        <p:spPr>
          <a:xfrm>
            <a:off x="1538625" y="2176625"/>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Kubernetes</a:t>
            </a:r>
            <a:endParaRPr b="1" i="0" sz="1200" u="none" cap="none" strike="noStrike">
              <a:solidFill>
                <a:schemeClr val="lt1"/>
              </a:solidFill>
              <a:latin typeface="Arial"/>
              <a:ea typeface="Arial"/>
              <a:cs typeface="Arial"/>
              <a:sym typeface="Arial"/>
            </a:endParaRPr>
          </a:p>
        </p:txBody>
      </p:sp>
      <p:pic>
        <p:nvPicPr>
          <p:cNvPr id="444" name="Google Shape;444;g3134fc11180_0_1913"/>
          <p:cNvPicPr preferRelativeResize="0"/>
          <p:nvPr/>
        </p:nvPicPr>
        <p:blipFill rotWithShape="1">
          <a:blip r:embed="rId5">
            <a:alphaModFix/>
          </a:blip>
          <a:srcRect b="0" l="0" r="0" t="0"/>
          <a:stretch/>
        </p:blipFill>
        <p:spPr>
          <a:xfrm flipH="1" rot="10800000">
            <a:off x="1167150" y="2387138"/>
            <a:ext cx="360849" cy="30250"/>
          </a:xfrm>
          <a:prstGeom prst="rect">
            <a:avLst/>
          </a:prstGeom>
          <a:noFill/>
          <a:ln>
            <a:noFill/>
          </a:ln>
        </p:spPr>
      </p:pic>
      <p:pic>
        <p:nvPicPr>
          <p:cNvPr id="445" name="Google Shape;445;g3134fc11180_0_1913"/>
          <p:cNvPicPr preferRelativeResize="0"/>
          <p:nvPr/>
        </p:nvPicPr>
        <p:blipFill rotWithShape="1">
          <a:blip r:embed="rId5">
            <a:alphaModFix/>
          </a:blip>
          <a:srcRect b="0" l="0" r="0" t="0"/>
          <a:stretch/>
        </p:blipFill>
        <p:spPr>
          <a:xfrm flipH="1" rot="-5400000">
            <a:off x="643387" y="2910575"/>
            <a:ext cx="760199" cy="33950"/>
          </a:xfrm>
          <a:prstGeom prst="rect">
            <a:avLst/>
          </a:prstGeom>
          <a:noFill/>
          <a:ln>
            <a:noFill/>
          </a:ln>
        </p:spPr>
      </p:pic>
      <p:pic>
        <p:nvPicPr>
          <p:cNvPr id="446" name="Google Shape;446;g3134fc11180_0_1913"/>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447" name="Google Shape;447;g3134fc11180_0_1913"/>
          <p:cNvPicPr preferRelativeResize="0"/>
          <p:nvPr/>
        </p:nvPicPr>
        <p:blipFill rotWithShape="1">
          <a:blip r:embed="rId6">
            <a:alphaModFix/>
          </a:blip>
          <a:srcRect b="0" l="0" r="0" t="0"/>
          <a:stretch/>
        </p:blipFill>
        <p:spPr>
          <a:xfrm>
            <a:off x="1439975" y="2361743"/>
            <a:ext cx="88025" cy="84356"/>
          </a:xfrm>
          <a:prstGeom prst="rect">
            <a:avLst/>
          </a:prstGeom>
          <a:noFill/>
          <a:ln>
            <a:noFill/>
          </a:ln>
        </p:spPr>
      </p:pic>
      <p:sp>
        <p:nvSpPr>
          <p:cNvPr id="448" name="Google Shape;448;g3134fc11180_0_19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134fc11180_0_193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454" name="Google Shape;454;g3134fc11180_0_1930"/>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455" name="Google Shape;455;g3134fc11180_0_1930"/>
          <p:cNvPicPr preferRelativeResize="0"/>
          <p:nvPr/>
        </p:nvPicPr>
        <p:blipFill rotWithShape="1">
          <a:blip r:embed="rId4">
            <a:alphaModFix/>
          </a:blip>
          <a:srcRect b="0" l="0" r="0" t="0"/>
          <a:stretch/>
        </p:blipFill>
        <p:spPr>
          <a:xfrm>
            <a:off x="2228850" y="738188"/>
            <a:ext cx="4686300" cy="3667125"/>
          </a:xfrm>
          <a:prstGeom prst="rect">
            <a:avLst/>
          </a:prstGeom>
          <a:noFill/>
          <a:ln>
            <a:noFill/>
          </a:ln>
        </p:spPr>
      </p:pic>
      <p:sp>
        <p:nvSpPr>
          <p:cNvPr id="456" name="Google Shape;456;g3134fc11180_0_19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g3134fc11180_0_1937"/>
          <p:cNvSpPr/>
          <p:nvPr/>
        </p:nvSpPr>
        <p:spPr>
          <a:xfrm>
            <a:off x="836625"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3134fc11180_0_1937"/>
          <p:cNvSpPr txBox="1"/>
          <p:nvPr/>
        </p:nvSpPr>
        <p:spPr>
          <a:xfrm>
            <a:off x="919063" y="1853950"/>
            <a:ext cx="1317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Docker Engine </a:t>
            </a:r>
            <a:endParaRPr b="0" i="0" sz="1400" u="none" cap="none" strike="noStrike">
              <a:solidFill>
                <a:schemeClr val="lt1"/>
              </a:solidFill>
              <a:latin typeface="Arial"/>
              <a:ea typeface="Arial"/>
              <a:cs typeface="Arial"/>
              <a:sym typeface="Arial"/>
            </a:endParaRPr>
          </a:p>
        </p:txBody>
      </p:sp>
      <p:sp>
        <p:nvSpPr>
          <p:cNvPr id="463" name="Google Shape;463;g3134fc11180_0_1937"/>
          <p:cNvSpPr txBox="1"/>
          <p:nvPr/>
        </p:nvSpPr>
        <p:spPr>
          <a:xfrm>
            <a:off x="699325" y="2509250"/>
            <a:ext cx="1757400" cy="5001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Arial"/>
                <a:ea typeface="Arial"/>
                <a:cs typeface="Arial"/>
                <a:sym typeface="Arial"/>
              </a:rPr>
              <a:t>Software, die Container erstellt und ausführt.</a:t>
            </a:r>
            <a:endParaRPr b="0" i="0" sz="1300" u="none" cap="none" strike="noStrike">
              <a:solidFill>
                <a:srgbClr val="000000"/>
              </a:solidFill>
              <a:latin typeface="Arial"/>
              <a:ea typeface="Arial"/>
              <a:cs typeface="Arial"/>
              <a:sym typeface="Arial"/>
            </a:endParaRPr>
          </a:p>
        </p:txBody>
      </p:sp>
      <p:sp>
        <p:nvSpPr>
          <p:cNvPr id="464" name="Google Shape;464;g3134fc11180_0_1937"/>
          <p:cNvSpPr/>
          <p:nvPr/>
        </p:nvSpPr>
        <p:spPr>
          <a:xfrm>
            <a:off x="2772963"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3134fc11180_0_1937"/>
          <p:cNvSpPr txBox="1"/>
          <p:nvPr/>
        </p:nvSpPr>
        <p:spPr>
          <a:xfrm>
            <a:off x="2772975" y="1853950"/>
            <a:ext cx="1482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Docker Images</a:t>
            </a:r>
            <a:endParaRPr b="0" i="0" sz="1400" u="none" cap="none" strike="noStrike">
              <a:solidFill>
                <a:schemeClr val="lt1"/>
              </a:solidFill>
              <a:latin typeface="Arial"/>
              <a:ea typeface="Arial"/>
              <a:cs typeface="Arial"/>
              <a:sym typeface="Arial"/>
            </a:endParaRPr>
          </a:p>
        </p:txBody>
      </p:sp>
      <p:sp>
        <p:nvSpPr>
          <p:cNvPr id="466" name="Google Shape;466;g3134fc11180_0_1937"/>
          <p:cNvSpPr txBox="1"/>
          <p:nvPr/>
        </p:nvSpPr>
        <p:spPr>
          <a:xfrm>
            <a:off x="2635663" y="2509250"/>
            <a:ext cx="1757400" cy="8235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Arial"/>
                <a:ea typeface="Arial"/>
                <a:cs typeface="Arial"/>
                <a:sym typeface="Arial"/>
              </a:rPr>
              <a:t>Unveränderliche, ausführbare Pakete mit Code, Laufzeit und Abhängigkeiten.</a:t>
            </a:r>
            <a:endParaRPr b="0" i="0" sz="1000" u="none" cap="none" strike="noStrike">
              <a:solidFill>
                <a:schemeClr val="lt1"/>
              </a:solidFill>
              <a:latin typeface="Arial"/>
              <a:ea typeface="Arial"/>
              <a:cs typeface="Arial"/>
              <a:sym typeface="Arial"/>
            </a:endParaRPr>
          </a:p>
        </p:txBody>
      </p:sp>
      <p:sp>
        <p:nvSpPr>
          <p:cNvPr id="467" name="Google Shape;467;g3134fc11180_0_1937"/>
          <p:cNvSpPr/>
          <p:nvPr/>
        </p:nvSpPr>
        <p:spPr>
          <a:xfrm>
            <a:off x="4807738"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3134fc11180_0_1937"/>
          <p:cNvSpPr txBox="1"/>
          <p:nvPr/>
        </p:nvSpPr>
        <p:spPr>
          <a:xfrm>
            <a:off x="4807750" y="1853950"/>
            <a:ext cx="1722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Docker Container</a:t>
            </a:r>
            <a:endParaRPr b="0" i="0" sz="1400" u="none" cap="none" strike="noStrike">
              <a:solidFill>
                <a:schemeClr val="lt1"/>
              </a:solidFill>
              <a:latin typeface="Arial"/>
              <a:ea typeface="Arial"/>
              <a:cs typeface="Arial"/>
              <a:sym typeface="Arial"/>
            </a:endParaRPr>
          </a:p>
        </p:txBody>
      </p:sp>
      <p:sp>
        <p:nvSpPr>
          <p:cNvPr id="469" name="Google Shape;469;g3134fc11180_0_1937"/>
          <p:cNvSpPr txBox="1"/>
          <p:nvPr/>
        </p:nvSpPr>
        <p:spPr>
          <a:xfrm>
            <a:off x="4670438" y="2509250"/>
            <a:ext cx="1757400" cy="11391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Ein ausführbares Instanz eines Images, das eine Anwendung und ihre Abhängigkeiten enthält.</a:t>
            </a:r>
            <a:endParaRPr b="0" i="0" sz="1000" u="none" cap="none" strike="noStrike">
              <a:solidFill>
                <a:schemeClr val="lt1"/>
              </a:solidFill>
              <a:latin typeface="Arial"/>
              <a:ea typeface="Arial"/>
              <a:cs typeface="Arial"/>
              <a:sym typeface="Arial"/>
            </a:endParaRPr>
          </a:p>
          <a:p>
            <a:pPr indent="0" lvl="0" marL="0" marR="0" rtl="0" algn="ctr">
              <a:lnSpc>
                <a:spcPct val="105000"/>
              </a:lnSpc>
              <a:spcBef>
                <a:spcPts val="1200"/>
              </a:spcBef>
              <a:spcAft>
                <a:spcPts val="120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70" name="Google Shape;470;g3134fc11180_0_1937"/>
          <p:cNvSpPr/>
          <p:nvPr/>
        </p:nvSpPr>
        <p:spPr>
          <a:xfrm>
            <a:off x="6803225"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3134fc11180_0_1937"/>
          <p:cNvSpPr txBox="1"/>
          <p:nvPr/>
        </p:nvSpPr>
        <p:spPr>
          <a:xfrm>
            <a:off x="6885663" y="1853950"/>
            <a:ext cx="1317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Docker Hub</a:t>
            </a:r>
            <a:endParaRPr b="0" i="0" sz="1400" u="none" cap="none" strike="noStrike">
              <a:solidFill>
                <a:schemeClr val="lt1"/>
              </a:solidFill>
              <a:latin typeface="Arial"/>
              <a:ea typeface="Arial"/>
              <a:cs typeface="Arial"/>
              <a:sym typeface="Arial"/>
            </a:endParaRPr>
          </a:p>
        </p:txBody>
      </p:sp>
      <p:sp>
        <p:nvSpPr>
          <p:cNvPr id="472" name="Google Shape;472;g3134fc11180_0_1937"/>
          <p:cNvSpPr txBox="1"/>
          <p:nvPr/>
        </p:nvSpPr>
        <p:spPr>
          <a:xfrm>
            <a:off x="6665925" y="2509250"/>
            <a:ext cx="1757400" cy="5001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Arial"/>
                <a:ea typeface="Arial"/>
                <a:cs typeface="Arial"/>
                <a:sym typeface="Arial"/>
              </a:rPr>
              <a:t>Repository zur Speicherung und Freigabe von Images.</a:t>
            </a:r>
            <a:endParaRPr b="0" i="0" sz="1300" u="none" cap="none" strike="noStrike">
              <a:solidFill>
                <a:srgbClr val="000000"/>
              </a:solidFill>
              <a:latin typeface="Arial"/>
              <a:ea typeface="Arial"/>
              <a:cs typeface="Arial"/>
              <a:sym typeface="Arial"/>
            </a:endParaRPr>
          </a:p>
        </p:txBody>
      </p:sp>
      <p:sp>
        <p:nvSpPr>
          <p:cNvPr id="473" name="Google Shape;473;g3134fc11180_0_1937"/>
          <p:cNvSpPr txBox="1"/>
          <p:nvPr/>
        </p:nvSpPr>
        <p:spPr>
          <a:xfrm>
            <a:off x="2204550" y="708650"/>
            <a:ext cx="4734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Docker-Komponenten</a:t>
            </a:r>
            <a:endParaRPr b="1" i="0" sz="1800" u="none" cap="none" strike="noStrike">
              <a:solidFill>
                <a:schemeClr val="lt1"/>
              </a:solidFill>
              <a:latin typeface="Montserrat"/>
              <a:ea typeface="Montserrat"/>
              <a:cs typeface="Montserrat"/>
              <a:sym typeface="Montserrat"/>
            </a:endParaRPr>
          </a:p>
        </p:txBody>
      </p:sp>
      <p:pic>
        <p:nvPicPr>
          <p:cNvPr id="474" name="Google Shape;474;g3134fc11180_0_1937"/>
          <p:cNvPicPr preferRelativeResize="0"/>
          <p:nvPr/>
        </p:nvPicPr>
        <p:blipFill rotWithShape="1">
          <a:blip r:embed="rId4">
            <a:alphaModFix/>
          </a:blip>
          <a:srcRect b="0" l="0" r="0" t="0"/>
          <a:stretch/>
        </p:blipFill>
        <p:spPr>
          <a:xfrm>
            <a:off x="2531850" y="1170338"/>
            <a:ext cx="4080300" cy="76200"/>
          </a:xfrm>
          <a:prstGeom prst="rect">
            <a:avLst/>
          </a:prstGeom>
          <a:noFill/>
          <a:ln>
            <a:noFill/>
          </a:ln>
        </p:spPr>
      </p:pic>
      <p:sp>
        <p:nvSpPr>
          <p:cNvPr id="475" name="Google Shape;475;g3134fc11180_0_19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g3134fc11180_0_2005"/>
          <p:cNvSpPr txBox="1"/>
          <p:nvPr/>
        </p:nvSpPr>
        <p:spPr>
          <a:xfrm>
            <a:off x="1048900" y="1730550"/>
            <a:ext cx="7175100" cy="1734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Auf Windows kann Docker mithilfe des Docker Desktop installiert werden.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Docker Desktop beinhaltet den Docker-Client, den Docker-Daemon und eine Hypervisor-basierte Virtual Machine, die die Ausführung von Containern ermöglicht.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Durch die Nutzung des “Windows Subsystem for Linux 2” (WSL2) gibt es eine tiefe Integration zwischen Windows und Linux Containern und eine hohe Performance</a:t>
            </a:r>
            <a:endParaRPr b="0" i="0" sz="1200" u="none" cap="none" strike="noStrike">
              <a:solidFill>
                <a:schemeClr val="lt1"/>
              </a:solidFill>
              <a:latin typeface="Montserrat"/>
              <a:ea typeface="Montserrat"/>
              <a:cs typeface="Montserrat"/>
              <a:sym typeface="Montserrat"/>
            </a:endParaRPr>
          </a:p>
        </p:txBody>
      </p:sp>
      <p:sp>
        <p:nvSpPr>
          <p:cNvPr id="481" name="Google Shape;481;g3134fc11180_0_2005"/>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Docker-Installation auf Windows</a:t>
            </a:r>
            <a:endParaRPr b="1" i="0" sz="1800" u="none" cap="none" strike="noStrike">
              <a:solidFill>
                <a:srgbClr val="6EC5F7"/>
              </a:solidFill>
              <a:latin typeface="Montserrat"/>
              <a:ea typeface="Montserrat"/>
              <a:cs typeface="Montserrat"/>
              <a:sym typeface="Montserrat"/>
            </a:endParaRPr>
          </a:p>
        </p:txBody>
      </p:sp>
      <p:pic>
        <p:nvPicPr>
          <p:cNvPr id="482" name="Google Shape;482;g3134fc11180_0_200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483" name="Google Shape;483;g3134fc11180_0_20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g3134fc11180_0_2062"/>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489" name="Google Shape;489;g3134fc11180_0_2062"/>
          <p:cNvSpPr txBox="1"/>
          <p:nvPr/>
        </p:nvSpPr>
        <p:spPr>
          <a:xfrm>
            <a:off x="2184150" y="3173925"/>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Lab 2: Arbeit mit Containern – die Grundlagen</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Montserrat"/>
              <a:ea typeface="Montserrat"/>
              <a:cs typeface="Montserrat"/>
              <a:sym typeface="Montserrat"/>
            </a:endParaRPr>
          </a:p>
        </p:txBody>
      </p:sp>
      <p:sp>
        <p:nvSpPr>
          <p:cNvPr id="490" name="Google Shape;490;g3134fc11180_0_2062"/>
          <p:cNvSpPr txBox="1"/>
          <p:nvPr>
            <p:ph idx="12" type="sldNum"/>
          </p:nvPr>
        </p:nvSpPr>
        <p:spPr>
          <a:xfrm>
            <a:off x="8472458" y="4663217"/>
            <a:ext cx="548700" cy="393600"/>
          </a:xfrm>
          <a:prstGeom prst="rect">
            <a:avLst/>
          </a:prstGeom>
          <a:noFill/>
          <a:ln>
            <a:noFill/>
          </a:ln>
          <a:effectLst>
            <a:reflection blurRad="0" dir="5400000" dist="38100" endA="0" fadeDir="5400012" kx="0" rotWithShape="0" algn="bl" stPos="0" sy="-100000" ky="0"/>
          </a:effectLst>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91" name="Google Shape;491;g3134fc11180_0_2062"/>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g3134fc11180_0_2120"/>
          <p:cNvSpPr txBox="1"/>
          <p:nvPr/>
        </p:nvSpPr>
        <p:spPr>
          <a:xfrm>
            <a:off x="1048900" y="1730550"/>
            <a:ext cx="7189200" cy="1734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Die Command Line Interface (CLI) ist das wichtigste Tool für die Interaktion mit Docker-Containern und erlaubt detaillierte Steuerung.</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Das Docker CLI ermöglicht direkte Interaktionen mit der Docker Engine zur Verwaltung von Images, Containern, Netzwerken und Volumes.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Kommuniziert mit dem Docker-Daemon, der die Container startet und verwaltet.</a:t>
            </a:r>
            <a:endParaRPr b="0" i="0" sz="1200" u="none" cap="none" strike="noStrike">
              <a:solidFill>
                <a:schemeClr val="lt1"/>
              </a:solidFill>
              <a:latin typeface="Montserrat"/>
              <a:ea typeface="Montserrat"/>
              <a:cs typeface="Montserrat"/>
              <a:sym typeface="Montserrat"/>
            </a:endParaRPr>
          </a:p>
        </p:txBody>
      </p:sp>
      <p:sp>
        <p:nvSpPr>
          <p:cNvPr id="497" name="Google Shape;497;g3134fc11180_0_2120"/>
          <p:cNvSpPr txBox="1"/>
          <p:nvPr/>
        </p:nvSpPr>
        <p:spPr>
          <a:xfrm>
            <a:off x="1080275" y="848825"/>
            <a:ext cx="6230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Was ist die CLI?</a:t>
            </a:r>
            <a:endParaRPr b="1" i="0" sz="1800" u="none" cap="none" strike="noStrike">
              <a:solidFill>
                <a:srgbClr val="6EC5F7"/>
              </a:solidFill>
              <a:latin typeface="Montserrat"/>
              <a:ea typeface="Montserrat"/>
              <a:cs typeface="Montserrat"/>
              <a:sym typeface="Montserrat"/>
            </a:endParaRPr>
          </a:p>
        </p:txBody>
      </p:sp>
      <p:pic>
        <p:nvPicPr>
          <p:cNvPr id="498" name="Google Shape;498;g3134fc11180_0_2120"/>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499" name="Google Shape;499;g3134fc11180_0_2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g3b114ff65f3_0_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52" name="Google Shape;152;g3b114ff65f3_0_11"/>
          <p:cNvPicPr preferRelativeResize="0"/>
          <p:nvPr/>
        </p:nvPicPr>
        <p:blipFill rotWithShape="1">
          <a:blip r:embed="rId4">
            <a:alphaModFix/>
          </a:blip>
          <a:srcRect b="0" l="0" r="0" t="0"/>
          <a:stretch/>
        </p:blipFill>
        <p:spPr>
          <a:xfrm>
            <a:off x="183588" y="392538"/>
            <a:ext cx="8776832" cy="43584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g3134fc11180_0_2127"/>
          <p:cNvSpPr txBox="1"/>
          <p:nvPr/>
        </p:nvSpPr>
        <p:spPr>
          <a:xfrm>
            <a:off x="1048900" y="1730550"/>
            <a:ext cx="7189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Wenn Sie mit der Installation von Docker fertig sind, testen Sie Ihre Docker-Installation, indem Sie Folgendes ausführen</a:t>
            </a:r>
            <a:endParaRPr b="0" i="0" sz="1200" u="none" cap="none" strike="noStrike">
              <a:solidFill>
                <a:schemeClr val="lt1"/>
              </a:solidFill>
              <a:latin typeface="Montserrat"/>
              <a:ea typeface="Montserrat"/>
              <a:cs typeface="Montserrat"/>
              <a:sym typeface="Montserrat"/>
            </a:endParaRPr>
          </a:p>
        </p:txBody>
      </p:sp>
      <p:sp>
        <p:nvSpPr>
          <p:cNvPr id="505" name="Google Shape;505;g3134fc11180_0_2127"/>
          <p:cNvSpPr txBox="1"/>
          <p:nvPr/>
        </p:nvSpPr>
        <p:spPr>
          <a:xfrm>
            <a:off x="1080275" y="848825"/>
            <a:ext cx="6230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Hello World</a:t>
            </a:r>
            <a:endParaRPr b="1" i="0" sz="1800" u="none" cap="none" strike="noStrike">
              <a:solidFill>
                <a:srgbClr val="6EC5F7"/>
              </a:solidFill>
              <a:latin typeface="Montserrat"/>
              <a:ea typeface="Montserrat"/>
              <a:cs typeface="Montserrat"/>
              <a:sym typeface="Montserrat"/>
            </a:endParaRPr>
          </a:p>
        </p:txBody>
      </p:sp>
      <p:pic>
        <p:nvPicPr>
          <p:cNvPr id="506" name="Google Shape;506;g3134fc11180_0_2127"/>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507" name="Google Shape;507;g3134fc11180_0_2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08" name="Google Shape;508;g3134fc11180_0_2127"/>
          <p:cNvPicPr preferRelativeResize="0"/>
          <p:nvPr/>
        </p:nvPicPr>
        <p:blipFill rotWithShape="1">
          <a:blip r:embed="rId5">
            <a:alphaModFix/>
          </a:blip>
          <a:srcRect b="0" l="0" r="0" t="0"/>
          <a:stretch/>
        </p:blipFill>
        <p:spPr>
          <a:xfrm>
            <a:off x="1583525" y="2381250"/>
            <a:ext cx="3467100" cy="381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3134fc11180_0_21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514" name="Google Shape;514;g3134fc11180_0_2135"/>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515" name="Google Shape;515;g3134fc11180_0_2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16" name="Google Shape;516;g3134fc11180_0_2135"/>
          <p:cNvPicPr preferRelativeResize="0"/>
          <p:nvPr/>
        </p:nvPicPr>
        <p:blipFill rotWithShape="1">
          <a:blip r:embed="rId4">
            <a:alphaModFix/>
          </a:blip>
          <a:srcRect b="0" l="0" r="0" t="0"/>
          <a:stretch/>
        </p:blipFill>
        <p:spPr>
          <a:xfrm>
            <a:off x="1567375" y="1437778"/>
            <a:ext cx="6009250" cy="2285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g3134fc11180_0_2142"/>
          <p:cNvSpPr txBox="1"/>
          <p:nvPr/>
        </p:nvSpPr>
        <p:spPr>
          <a:xfrm>
            <a:off x="1048900" y="1730550"/>
            <a:ext cx="7189200" cy="1862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Führen wir zunächst Folgendes in unserem Terminal aus:</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pull-Befehl holt das Busybox- Image aus der Docker-Registrierung und speichert es in unserem System.</a:t>
            </a:r>
            <a:endParaRPr b="0" i="0" sz="1200" u="none" cap="none" strike="noStrike">
              <a:solidFill>
                <a:schemeClr val="lt1"/>
              </a:solidFill>
              <a:latin typeface="Montserrat"/>
              <a:ea typeface="Montserrat"/>
              <a:cs typeface="Montserrat"/>
              <a:sym typeface="Montserrat"/>
            </a:endParaRPr>
          </a:p>
        </p:txBody>
      </p:sp>
      <p:sp>
        <p:nvSpPr>
          <p:cNvPr id="522" name="Google Shape;522;g3134fc11180_0_2142"/>
          <p:cNvSpPr txBox="1"/>
          <p:nvPr/>
        </p:nvSpPr>
        <p:spPr>
          <a:xfrm>
            <a:off x="1080275" y="848825"/>
            <a:ext cx="6230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Erster Docker-Container – Busybox</a:t>
            </a:r>
            <a:endParaRPr b="1" i="0" sz="1800" u="none" cap="none" strike="noStrike">
              <a:solidFill>
                <a:srgbClr val="6EC5F7"/>
              </a:solidFill>
              <a:latin typeface="Montserrat"/>
              <a:ea typeface="Montserrat"/>
              <a:cs typeface="Montserrat"/>
              <a:sym typeface="Montserrat"/>
            </a:endParaRPr>
          </a:p>
        </p:txBody>
      </p:sp>
      <p:pic>
        <p:nvPicPr>
          <p:cNvPr id="523" name="Google Shape;523;g3134fc11180_0_2142"/>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524" name="Google Shape;524;g3134fc11180_0_2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25" name="Google Shape;525;g3134fc11180_0_2142"/>
          <p:cNvPicPr preferRelativeResize="0"/>
          <p:nvPr/>
        </p:nvPicPr>
        <p:blipFill rotWithShape="1">
          <a:blip r:embed="rId5">
            <a:alphaModFix/>
          </a:blip>
          <a:srcRect b="0" l="0" r="0" t="0"/>
          <a:stretch/>
        </p:blipFill>
        <p:spPr>
          <a:xfrm>
            <a:off x="1590575" y="2381250"/>
            <a:ext cx="3714750" cy="381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g3134fc11180_0_2150"/>
          <p:cNvSpPr txBox="1"/>
          <p:nvPr/>
        </p:nvSpPr>
        <p:spPr>
          <a:xfrm>
            <a:off x="1048900" y="1632000"/>
            <a:ext cx="71433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Alle auf dem System ausgeführten Container können mit dem Befehl docker ps aufgelistet werden. Dieser Befehl zeigt die aktuell laufenden Container an.</a:t>
            </a:r>
            <a:endParaRPr b="0" i="0" sz="1200" u="none" cap="none" strike="noStrike">
              <a:solidFill>
                <a:schemeClr val="lt1"/>
              </a:solidFill>
              <a:latin typeface="Montserrat"/>
              <a:ea typeface="Montserrat"/>
              <a:cs typeface="Montserrat"/>
              <a:sym typeface="Montserrat"/>
            </a:endParaRPr>
          </a:p>
        </p:txBody>
      </p:sp>
      <p:sp>
        <p:nvSpPr>
          <p:cNvPr id="531" name="Google Shape;531;g3134fc11180_0_2150"/>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Auflisten von Containern</a:t>
            </a:r>
            <a:endParaRPr b="1" i="0" sz="1800" u="none" cap="none" strike="noStrike">
              <a:solidFill>
                <a:srgbClr val="6EC5F7"/>
              </a:solidFill>
              <a:latin typeface="Montserrat"/>
              <a:ea typeface="Montserrat"/>
              <a:cs typeface="Montserrat"/>
              <a:sym typeface="Montserrat"/>
            </a:endParaRPr>
          </a:p>
        </p:txBody>
      </p:sp>
      <p:pic>
        <p:nvPicPr>
          <p:cNvPr id="532" name="Google Shape;532;g3134fc11180_0_2150"/>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533" name="Google Shape;533;g3134fc11180_0_2150"/>
          <p:cNvPicPr preferRelativeResize="0"/>
          <p:nvPr/>
        </p:nvPicPr>
        <p:blipFill rotWithShape="1">
          <a:blip r:embed="rId5">
            <a:alphaModFix/>
          </a:blip>
          <a:srcRect b="0" l="0" r="0" t="0"/>
          <a:stretch/>
        </p:blipFill>
        <p:spPr>
          <a:xfrm>
            <a:off x="1048900" y="2378351"/>
            <a:ext cx="4033675" cy="386800"/>
          </a:xfrm>
          <a:prstGeom prst="rect">
            <a:avLst/>
          </a:prstGeom>
          <a:noFill/>
          <a:ln>
            <a:noFill/>
          </a:ln>
        </p:spPr>
      </p:pic>
      <p:pic>
        <p:nvPicPr>
          <p:cNvPr id="534" name="Google Shape;534;g3134fc11180_0_2150"/>
          <p:cNvPicPr preferRelativeResize="0"/>
          <p:nvPr/>
        </p:nvPicPr>
        <p:blipFill rotWithShape="1">
          <a:blip r:embed="rId6">
            <a:alphaModFix/>
          </a:blip>
          <a:srcRect b="0" l="0" r="0" t="0"/>
          <a:stretch/>
        </p:blipFill>
        <p:spPr>
          <a:xfrm>
            <a:off x="1048900" y="3548979"/>
            <a:ext cx="4462025" cy="421775"/>
          </a:xfrm>
          <a:prstGeom prst="rect">
            <a:avLst/>
          </a:prstGeom>
          <a:noFill/>
          <a:ln>
            <a:noFill/>
          </a:ln>
        </p:spPr>
      </p:pic>
      <p:sp>
        <p:nvSpPr>
          <p:cNvPr id="535" name="Google Shape;535;g3134fc11180_0_2150"/>
          <p:cNvSpPr txBox="1"/>
          <p:nvPr/>
        </p:nvSpPr>
        <p:spPr>
          <a:xfrm>
            <a:off x="1080270" y="2865000"/>
            <a:ext cx="71433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Es gibt zusätzliche Varianten des docker ps-Befehls. Option -a: Fordert den docker ps-Befehl auf, alle Container auf dem System aufzulisten.</a:t>
            </a:r>
            <a:endParaRPr b="0" i="0" sz="1200" u="none" cap="none" strike="noStrike">
              <a:solidFill>
                <a:schemeClr val="lt1"/>
              </a:solidFill>
              <a:latin typeface="Montserrat"/>
              <a:ea typeface="Montserrat"/>
              <a:cs typeface="Montserrat"/>
              <a:sym typeface="Montserrat"/>
            </a:endParaRPr>
          </a:p>
        </p:txBody>
      </p:sp>
      <p:sp>
        <p:nvSpPr>
          <p:cNvPr id="536" name="Google Shape;536;g3134fc11180_0_2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g3134fc11180_0_2160"/>
          <p:cNvSpPr txBox="1"/>
          <p:nvPr/>
        </p:nvSpPr>
        <p:spPr>
          <a:xfrm>
            <a:off x="1048900" y="1632000"/>
            <a:ext cx="71433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Mit dem docker images Befehl können Sie eine Liste aller Images auf Ihrem System anzeigen.</a:t>
            </a:r>
            <a:endParaRPr b="0" i="0" sz="1200" u="none" cap="none" strike="noStrike">
              <a:solidFill>
                <a:schemeClr val="lt1"/>
              </a:solidFill>
              <a:latin typeface="Montserrat"/>
              <a:ea typeface="Montserrat"/>
              <a:cs typeface="Montserrat"/>
              <a:sym typeface="Montserrat"/>
            </a:endParaRPr>
          </a:p>
        </p:txBody>
      </p:sp>
      <p:sp>
        <p:nvSpPr>
          <p:cNvPr id="542" name="Google Shape;542;g3134fc11180_0_2160"/>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Auflisten von Images</a:t>
            </a:r>
            <a:endParaRPr b="1" i="0" sz="1800" u="none" cap="none" strike="noStrike">
              <a:solidFill>
                <a:srgbClr val="6EC5F7"/>
              </a:solidFill>
              <a:latin typeface="Montserrat"/>
              <a:ea typeface="Montserrat"/>
              <a:cs typeface="Montserrat"/>
              <a:sym typeface="Montserrat"/>
            </a:endParaRPr>
          </a:p>
        </p:txBody>
      </p:sp>
      <p:pic>
        <p:nvPicPr>
          <p:cNvPr id="543" name="Google Shape;543;g3134fc11180_0_2160"/>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544" name="Google Shape;544;g3134fc11180_0_21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45" name="Google Shape;545;g3134fc11180_0_2160"/>
          <p:cNvPicPr preferRelativeResize="0"/>
          <p:nvPr/>
        </p:nvPicPr>
        <p:blipFill rotWithShape="1">
          <a:blip r:embed="rId5">
            <a:alphaModFix/>
          </a:blip>
          <a:srcRect b="0" l="0" r="0" t="0"/>
          <a:stretch/>
        </p:blipFill>
        <p:spPr>
          <a:xfrm>
            <a:off x="1569325" y="2278500"/>
            <a:ext cx="2219325" cy="295275"/>
          </a:xfrm>
          <a:prstGeom prst="rect">
            <a:avLst/>
          </a:prstGeom>
          <a:noFill/>
          <a:ln>
            <a:noFill/>
          </a:ln>
        </p:spPr>
      </p:pic>
      <p:pic>
        <p:nvPicPr>
          <p:cNvPr id="546" name="Google Shape;546;g3134fc11180_0_2160"/>
          <p:cNvPicPr preferRelativeResize="0"/>
          <p:nvPr/>
        </p:nvPicPr>
        <p:blipFill rotWithShape="1">
          <a:blip r:embed="rId6">
            <a:alphaModFix/>
          </a:blip>
          <a:srcRect b="0" l="0" r="0" t="0"/>
          <a:stretch/>
        </p:blipFill>
        <p:spPr>
          <a:xfrm>
            <a:off x="528638" y="3289888"/>
            <a:ext cx="8086725" cy="657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 name="Shape 550"/>
        <p:cNvGrpSpPr/>
        <p:nvPr/>
      </p:nvGrpSpPr>
      <p:grpSpPr>
        <a:xfrm>
          <a:off x="0" y="0"/>
          <a:ext cx="0" cy="0"/>
          <a:chOff x="0" y="0"/>
          <a:chExt cx="0" cy="0"/>
        </a:xfrm>
      </p:grpSpPr>
      <p:sp>
        <p:nvSpPr>
          <p:cNvPr id="551" name="Google Shape;551;g3134fc11180_0_2169"/>
          <p:cNvSpPr txBox="1"/>
          <p:nvPr/>
        </p:nvSpPr>
        <p:spPr>
          <a:xfrm>
            <a:off x="1048900" y="1632000"/>
            <a:ext cx="7143300" cy="1585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Busybox-Container ausführen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docker run lädt das Image und führt einen einfachen Befehl aus.</a:t>
            </a:r>
            <a:endParaRPr b="0" i="0" sz="1200" u="none" cap="none" strike="noStrike">
              <a:solidFill>
                <a:schemeClr val="lt1"/>
              </a:solidFill>
              <a:latin typeface="Montserrat"/>
              <a:ea typeface="Montserrat"/>
              <a:cs typeface="Montserrat"/>
              <a:sym typeface="Montserrat"/>
            </a:endParaRPr>
          </a:p>
        </p:txBody>
      </p:sp>
      <p:sp>
        <p:nvSpPr>
          <p:cNvPr id="552" name="Google Shape;552;g3134fc11180_0_2169"/>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Erster Docker-Container – Busybox</a:t>
            </a:r>
            <a:endParaRPr b="1" i="0" sz="1800" u="none" cap="none" strike="noStrike">
              <a:solidFill>
                <a:srgbClr val="6EC5F7"/>
              </a:solidFill>
              <a:latin typeface="Montserrat"/>
              <a:ea typeface="Montserrat"/>
              <a:cs typeface="Montserrat"/>
              <a:sym typeface="Montserrat"/>
            </a:endParaRPr>
          </a:p>
        </p:txBody>
      </p:sp>
      <p:pic>
        <p:nvPicPr>
          <p:cNvPr id="553" name="Google Shape;553;g3134fc11180_0_2169"/>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554" name="Google Shape;554;g3134fc11180_0_21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55" name="Google Shape;555;g3134fc11180_0_2169"/>
          <p:cNvPicPr preferRelativeResize="0"/>
          <p:nvPr/>
        </p:nvPicPr>
        <p:blipFill rotWithShape="1">
          <a:blip r:embed="rId5">
            <a:alphaModFix/>
          </a:blip>
          <a:srcRect b="0" l="0" r="0" t="0"/>
          <a:stretch/>
        </p:blipFill>
        <p:spPr>
          <a:xfrm>
            <a:off x="1562250" y="2001300"/>
            <a:ext cx="5276850" cy="466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g3134fc11180_0_2177"/>
          <p:cNvSpPr txBox="1"/>
          <p:nvPr/>
        </p:nvSpPr>
        <p:spPr>
          <a:xfrm>
            <a:off x="1048900" y="1730550"/>
            <a:ext cx="71892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accent6"/>
                </a:solidFill>
                <a:latin typeface="Montserrat"/>
                <a:ea typeface="Montserrat"/>
                <a:cs typeface="Montserrat"/>
                <a:sym typeface="Montserrat"/>
              </a:rPr>
              <a:t>docker run:</a:t>
            </a:r>
            <a:r>
              <a:rPr b="0" i="0" lang="en" sz="1200" u="none" cap="none" strike="noStrike">
                <a:solidFill>
                  <a:schemeClr val="lt1"/>
                </a:solidFill>
                <a:latin typeface="Montserrat"/>
                <a:ea typeface="Montserrat"/>
                <a:cs typeface="Montserrat"/>
                <a:sym typeface="Montserrat"/>
              </a:rPr>
              <a:t> Erstellt und startet einen neuen Container.</a:t>
            </a:r>
            <a:endParaRPr b="0" i="0" sz="1200" u="none" cap="none" strike="noStrike">
              <a:solidFill>
                <a:schemeClr val="lt1"/>
              </a:solidFill>
              <a:latin typeface="Montserrat"/>
              <a:ea typeface="Montserrat"/>
              <a:cs typeface="Montserrat"/>
              <a:sym typeface="Montserrat"/>
            </a:endParaRPr>
          </a:p>
        </p:txBody>
      </p:sp>
      <p:sp>
        <p:nvSpPr>
          <p:cNvPr id="561" name="Google Shape;561;g3134fc11180_0_2177"/>
          <p:cNvSpPr txBox="1"/>
          <p:nvPr/>
        </p:nvSpPr>
        <p:spPr>
          <a:xfrm>
            <a:off x="1080275" y="848825"/>
            <a:ext cx="6230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Starten eines Containers</a:t>
            </a:r>
            <a:endParaRPr b="1" i="0" sz="1800" u="none" cap="none" strike="noStrike">
              <a:solidFill>
                <a:srgbClr val="6EC5F7"/>
              </a:solidFill>
              <a:latin typeface="Montserrat"/>
              <a:ea typeface="Montserrat"/>
              <a:cs typeface="Montserrat"/>
              <a:sym typeface="Montserrat"/>
            </a:endParaRPr>
          </a:p>
        </p:txBody>
      </p:sp>
      <p:pic>
        <p:nvPicPr>
          <p:cNvPr id="562" name="Google Shape;562;g3134fc11180_0_2177"/>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563" name="Google Shape;563;g3134fc11180_0_21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64" name="Google Shape;564;g3134fc11180_0_2177"/>
          <p:cNvPicPr preferRelativeResize="0"/>
          <p:nvPr/>
        </p:nvPicPr>
        <p:blipFill rotWithShape="1">
          <a:blip r:embed="rId5">
            <a:alphaModFix/>
          </a:blip>
          <a:srcRect b="0" l="0" r="0" t="0"/>
          <a:stretch/>
        </p:blipFill>
        <p:spPr>
          <a:xfrm>
            <a:off x="1519100" y="2099850"/>
            <a:ext cx="5353050" cy="466725"/>
          </a:xfrm>
          <a:prstGeom prst="rect">
            <a:avLst/>
          </a:prstGeom>
          <a:noFill/>
          <a:ln>
            <a:noFill/>
          </a:ln>
        </p:spPr>
      </p:pic>
      <p:sp>
        <p:nvSpPr>
          <p:cNvPr id="565" name="Google Shape;565;g3134fc11180_0_2177"/>
          <p:cNvSpPr txBox="1"/>
          <p:nvPr/>
        </p:nvSpPr>
        <p:spPr>
          <a:xfrm>
            <a:off x="1048900" y="2568750"/>
            <a:ext cx="71892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-d-Flag startet den Container im Hintergrund (detached mode)</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--name gibt dem Container einen Namen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-p leitet Ports vom Host zum Container weiter.</a:t>
            </a:r>
            <a:endParaRPr b="0" i="0" sz="12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g3134fc11180_0_2186"/>
          <p:cNvSpPr txBox="1"/>
          <p:nvPr/>
        </p:nvSpPr>
        <p:spPr>
          <a:xfrm>
            <a:off x="1048900" y="1632000"/>
            <a:ext cx="7189200" cy="2801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accent6"/>
                </a:solidFill>
                <a:latin typeface="Montserrat"/>
                <a:ea typeface="Montserrat"/>
                <a:cs typeface="Montserrat"/>
                <a:sym typeface="Montserrat"/>
              </a:rPr>
              <a:t>docker stop:</a:t>
            </a:r>
            <a:r>
              <a:rPr b="0" i="0" lang="en" sz="1200" u="none" cap="none" strike="noStrike">
                <a:solidFill>
                  <a:schemeClr val="lt1"/>
                </a:solidFill>
                <a:latin typeface="Montserrat"/>
                <a:ea typeface="Montserrat"/>
                <a:cs typeface="Montserrat"/>
                <a:sym typeface="Montserrat"/>
              </a:rPr>
              <a:t> Stoppt einen laufenden Container ordnungsgemäß.</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Schließt den Container und fährt alle laufenden Prozesse im Container herunter.</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accent6"/>
                </a:solidFill>
                <a:latin typeface="Montserrat"/>
                <a:ea typeface="Montserrat"/>
                <a:cs typeface="Montserrat"/>
                <a:sym typeface="Montserrat"/>
              </a:rPr>
              <a:t>docker kill:</a:t>
            </a:r>
            <a:r>
              <a:rPr b="0" i="0" lang="en" sz="1200" u="none" cap="none" strike="noStrike">
                <a:solidFill>
                  <a:schemeClr val="lt1"/>
                </a:solidFill>
                <a:latin typeface="Montserrat"/>
                <a:ea typeface="Montserrat"/>
                <a:cs typeface="Montserrat"/>
                <a:sym typeface="Montserrat"/>
              </a:rPr>
              <a:t> Erzwingt das sofortige Stoppen eines Containers.</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Sollte nur verwendet werden, wenn der Container nicht auf docker stop reagiert.</a:t>
            </a:r>
            <a:endParaRPr b="0" i="0" sz="1200" u="none" cap="none" strike="noStrike">
              <a:solidFill>
                <a:schemeClr val="lt1"/>
              </a:solidFill>
              <a:latin typeface="Montserrat"/>
              <a:ea typeface="Montserrat"/>
              <a:cs typeface="Montserrat"/>
              <a:sym typeface="Montserrat"/>
            </a:endParaRPr>
          </a:p>
        </p:txBody>
      </p:sp>
      <p:sp>
        <p:nvSpPr>
          <p:cNvPr id="571" name="Google Shape;571;g3134fc11180_0_2186"/>
          <p:cNvSpPr txBox="1"/>
          <p:nvPr/>
        </p:nvSpPr>
        <p:spPr>
          <a:xfrm>
            <a:off x="1080275" y="848825"/>
            <a:ext cx="596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Starten und Stoppen von Containern</a:t>
            </a:r>
            <a:endParaRPr b="1" i="0" sz="1800" u="none" cap="none" strike="noStrike">
              <a:solidFill>
                <a:srgbClr val="6EC5F7"/>
              </a:solidFill>
              <a:latin typeface="Montserrat"/>
              <a:ea typeface="Montserrat"/>
              <a:cs typeface="Montserrat"/>
              <a:sym typeface="Montserrat"/>
            </a:endParaRPr>
          </a:p>
        </p:txBody>
      </p:sp>
      <p:pic>
        <p:nvPicPr>
          <p:cNvPr id="572" name="Google Shape;572;g3134fc11180_0_2186"/>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573" name="Google Shape;573;g3134fc11180_0_2186"/>
          <p:cNvPicPr preferRelativeResize="0"/>
          <p:nvPr/>
        </p:nvPicPr>
        <p:blipFill rotWithShape="1">
          <a:blip r:embed="rId5">
            <a:alphaModFix/>
          </a:blip>
          <a:srcRect b="0" l="0" r="0" t="0"/>
          <a:stretch/>
        </p:blipFill>
        <p:spPr>
          <a:xfrm>
            <a:off x="1580250" y="2001300"/>
            <a:ext cx="4096725" cy="376000"/>
          </a:xfrm>
          <a:prstGeom prst="rect">
            <a:avLst/>
          </a:prstGeom>
          <a:noFill/>
          <a:ln>
            <a:noFill/>
          </a:ln>
        </p:spPr>
      </p:pic>
      <p:sp>
        <p:nvSpPr>
          <p:cNvPr id="574" name="Google Shape;574;g3134fc11180_0_21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75" name="Google Shape;575;g3134fc11180_0_2186"/>
          <p:cNvPicPr preferRelativeResize="0"/>
          <p:nvPr/>
        </p:nvPicPr>
        <p:blipFill rotWithShape="1">
          <a:blip r:embed="rId6">
            <a:alphaModFix/>
          </a:blip>
          <a:srcRect b="0" l="0" r="0" t="0"/>
          <a:stretch/>
        </p:blipFill>
        <p:spPr>
          <a:xfrm>
            <a:off x="1580250" y="3598500"/>
            <a:ext cx="3362325" cy="495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g3134fc11180_0_2195"/>
          <p:cNvSpPr txBox="1"/>
          <p:nvPr/>
        </p:nvSpPr>
        <p:spPr>
          <a:xfrm>
            <a:off x="1048900" y="1632000"/>
            <a:ext cx="71892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accent6"/>
                </a:solidFill>
                <a:latin typeface="Montserrat"/>
                <a:ea typeface="Montserrat"/>
                <a:cs typeface="Montserrat"/>
                <a:sym typeface="Montserrat"/>
              </a:rPr>
              <a:t>docker rm:</a:t>
            </a:r>
            <a:r>
              <a:rPr b="0" i="0" lang="en" sz="1200" u="none" cap="none" strike="noStrike">
                <a:solidFill>
                  <a:schemeClr val="lt1"/>
                </a:solidFill>
                <a:latin typeface="Montserrat"/>
                <a:ea typeface="Montserrat"/>
                <a:cs typeface="Montserrat"/>
                <a:sym typeface="Montserrat"/>
              </a:rPr>
              <a:t> Löscht einen gestoppten Container dauerhaft.</a:t>
            </a:r>
            <a:endParaRPr b="0" i="0" sz="1200" u="none" cap="none" strike="noStrike">
              <a:solidFill>
                <a:schemeClr val="lt1"/>
              </a:solidFill>
              <a:latin typeface="Montserrat"/>
              <a:ea typeface="Montserrat"/>
              <a:cs typeface="Montserrat"/>
              <a:sym typeface="Montserrat"/>
            </a:endParaRPr>
          </a:p>
        </p:txBody>
      </p:sp>
      <p:sp>
        <p:nvSpPr>
          <p:cNvPr id="581" name="Google Shape;581;g3134fc11180_0_2195"/>
          <p:cNvSpPr txBox="1"/>
          <p:nvPr/>
        </p:nvSpPr>
        <p:spPr>
          <a:xfrm>
            <a:off x="1080275" y="848825"/>
            <a:ext cx="596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Löschen eines Containers</a:t>
            </a:r>
            <a:endParaRPr b="1" i="0" sz="1800" u="none" cap="none" strike="noStrike">
              <a:solidFill>
                <a:srgbClr val="6EC5F7"/>
              </a:solidFill>
              <a:latin typeface="Montserrat"/>
              <a:ea typeface="Montserrat"/>
              <a:cs typeface="Montserrat"/>
              <a:sym typeface="Montserrat"/>
            </a:endParaRPr>
          </a:p>
        </p:txBody>
      </p:sp>
      <p:pic>
        <p:nvPicPr>
          <p:cNvPr id="582" name="Google Shape;582;g3134fc11180_0_219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583" name="Google Shape;583;g3134fc11180_0_21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84" name="Google Shape;584;g3134fc11180_0_2195"/>
          <p:cNvPicPr preferRelativeResize="0"/>
          <p:nvPr/>
        </p:nvPicPr>
        <p:blipFill rotWithShape="1">
          <a:blip r:embed="rId5">
            <a:alphaModFix/>
          </a:blip>
          <a:srcRect b="0" l="0" r="0" t="0"/>
          <a:stretch/>
        </p:blipFill>
        <p:spPr>
          <a:xfrm>
            <a:off x="1580250" y="2001304"/>
            <a:ext cx="4344999" cy="406425"/>
          </a:xfrm>
          <a:prstGeom prst="rect">
            <a:avLst/>
          </a:prstGeom>
          <a:noFill/>
          <a:ln>
            <a:noFill/>
          </a:ln>
        </p:spPr>
      </p:pic>
      <p:sp>
        <p:nvSpPr>
          <p:cNvPr id="585" name="Google Shape;585;g3134fc11180_0_2195"/>
          <p:cNvSpPr txBox="1"/>
          <p:nvPr/>
        </p:nvSpPr>
        <p:spPr>
          <a:xfrm>
            <a:off x="1048900" y="2622600"/>
            <a:ext cx="71892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accent6"/>
                </a:solidFill>
                <a:latin typeface="Montserrat"/>
                <a:ea typeface="Montserrat"/>
                <a:cs typeface="Montserrat"/>
                <a:sym typeface="Montserrat"/>
              </a:rPr>
              <a:t>docker rm -f: </a:t>
            </a:r>
            <a:r>
              <a:rPr b="0" i="0" lang="en" sz="1200" u="none" cap="none" strike="noStrike">
                <a:solidFill>
                  <a:schemeClr val="lt1"/>
                </a:solidFill>
                <a:latin typeface="Montserrat"/>
                <a:ea typeface="Montserrat"/>
                <a:cs typeface="Montserrat"/>
                <a:sym typeface="Montserrat"/>
              </a:rPr>
              <a:t>Erzwingt das Löschen eines laufenden Containers.</a:t>
            </a:r>
            <a:endParaRPr b="0" i="0" sz="1200" u="none" cap="none" strike="noStrike">
              <a:solidFill>
                <a:schemeClr val="lt1"/>
              </a:solidFill>
              <a:latin typeface="Montserrat"/>
              <a:ea typeface="Montserrat"/>
              <a:cs typeface="Montserrat"/>
              <a:sym typeface="Montserrat"/>
            </a:endParaRPr>
          </a:p>
        </p:txBody>
      </p:sp>
      <p:pic>
        <p:nvPicPr>
          <p:cNvPr id="586" name="Google Shape;586;g3134fc11180_0_2195"/>
          <p:cNvPicPr preferRelativeResize="0"/>
          <p:nvPr/>
        </p:nvPicPr>
        <p:blipFill rotWithShape="1">
          <a:blip r:embed="rId6">
            <a:alphaModFix/>
          </a:blip>
          <a:srcRect b="0" l="0" r="0" t="0"/>
          <a:stretch/>
        </p:blipFill>
        <p:spPr>
          <a:xfrm>
            <a:off x="1580250" y="2991900"/>
            <a:ext cx="3714750" cy="428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g3134fc11180_0_2205"/>
          <p:cNvSpPr txBox="1"/>
          <p:nvPr/>
        </p:nvSpPr>
        <p:spPr>
          <a:xfrm>
            <a:off x="2501550" y="547050"/>
            <a:ext cx="4140900" cy="109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i="0" lang="en" sz="1800" u="none" cap="none" strike="noStrike">
                <a:solidFill>
                  <a:srgbClr val="6EC5F7"/>
                </a:solidFill>
                <a:latin typeface="Montserrat"/>
                <a:ea typeface="Montserrat"/>
                <a:cs typeface="Montserrat"/>
                <a:sym typeface="Montserrat"/>
              </a:rPr>
              <a:t>Übungen</a:t>
            </a:r>
            <a:endParaRPr b="1" i="0" sz="1800" u="none" cap="none" strike="noStrike">
              <a:solidFill>
                <a:srgbClr val="6EC5F7"/>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i="0" sz="1800" u="none" cap="none" strike="noStrike">
              <a:solidFill>
                <a:srgbClr val="6EC5F7"/>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800"/>
              <a:buFont typeface="Arial"/>
              <a:buNone/>
            </a:pPr>
            <a:r>
              <a:t/>
            </a:r>
            <a:endParaRPr b="1" i="0" sz="1800" u="none" cap="none" strike="noStrike">
              <a:solidFill>
                <a:srgbClr val="6EC5F7"/>
              </a:solidFill>
              <a:latin typeface="Montserrat"/>
              <a:ea typeface="Montserrat"/>
              <a:cs typeface="Montserrat"/>
              <a:sym typeface="Montserrat"/>
            </a:endParaRPr>
          </a:p>
        </p:txBody>
      </p:sp>
      <p:pic>
        <p:nvPicPr>
          <p:cNvPr id="592" name="Google Shape;592;g3134fc11180_0_2205"/>
          <p:cNvPicPr preferRelativeResize="0"/>
          <p:nvPr/>
        </p:nvPicPr>
        <p:blipFill rotWithShape="1">
          <a:blip r:embed="rId4">
            <a:alphaModFix/>
          </a:blip>
          <a:srcRect b="0" l="0" r="0" t="0"/>
          <a:stretch/>
        </p:blipFill>
        <p:spPr>
          <a:xfrm>
            <a:off x="252000" y="1467888"/>
            <a:ext cx="2620200" cy="3431426"/>
          </a:xfrm>
          <a:prstGeom prst="rect">
            <a:avLst/>
          </a:prstGeom>
          <a:noFill/>
          <a:ln>
            <a:noFill/>
          </a:ln>
        </p:spPr>
      </p:pic>
      <p:sp>
        <p:nvSpPr>
          <p:cNvPr id="593" name="Google Shape;593;g3134fc11180_0_2205"/>
          <p:cNvSpPr txBox="1"/>
          <p:nvPr/>
        </p:nvSpPr>
        <p:spPr>
          <a:xfrm>
            <a:off x="4047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Übung 1</a:t>
            </a:r>
            <a:endParaRPr b="1" i="0" sz="1200" u="none" cap="none" strike="noStrike">
              <a:solidFill>
                <a:schemeClr val="lt1"/>
              </a:solidFill>
              <a:latin typeface="Arial"/>
              <a:ea typeface="Arial"/>
              <a:cs typeface="Arial"/>
              <a:sym typeface="Arial"/>
            </a:endParaRPr>
          </a:p>
        </p:txBody>
      </p:sp>
      <p:sp>
        <p:nvSpPr>
          <p:cNvPr id="594" name="Google Shape;594;g3134fc11180_0_2205"/>
          <p:cNvSpPr txBox="1"/>
          <p:nvPr/>
        </p:nvSpPr>
        <p:spPr>
          <a:xfrm>
            <a:off x="385300" y="2571750"/>
            <a:ext cx="2487000" cy="1400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Lade und starte das nginx-Image:</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a:t>
            </a:r>
            <a:endParaRPr b="0" i="0" sz="1000" u="none" cap="none" strike="noStrike">
              <a:solidFill>
                <a:schemeClr val="l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Öffne localhost:8080 im Browser, um den Webserver zu sehen. </a:t>
            </a:r>
            <a:endParaRPr b="0" i="0" sz="1000" u="none" cap="none" strike="noStrike">
              <a:solidFill>
                <a:schemeClr val="lt1"/>
              </a:solidFill>
              <a:latin typeface="Montserrat"/>
              <a:ea typeface="Montserrat"/>
              <a:cs typeface="Montserrat"/>
              <a:sym typeface="Montserrat"/>
            </a:endParaRPr>
          </a:p>
        </p:txBody>
      </p:sp>
      <p:pic>
        <p:nvPicPr>
          <p:cNvPr id="595" name="Google Shape;595;g3134fc11180_0_2205"/>
          <p:cNvPicPr preferRelativeResize="0"/>
          <p:nvPr/>
        </p:nvPicPr>
        <p:blipFill rotWithShape="1">
          <a:blip r:embed="rId4">
            <a:alphaModFix/>
          </a:blip>
          <a:srcRect b="0" l="0" r="0" t="0"/>
          <a:stretch/>
        </p:blipFill>
        <p:spPr>
          <a:xfrm>
            <a:off x="6271800" y="1439373"/>
            <a:ext cx="2620200" cy="3431426"/>
          </a:xfrm>
          <a:prstGeom prst="rect">
            <a:avLst/>
          </a:prstGeom>
          <a:noFill/>
          <a:ln>
            <a:noFill/>
          </a:ln>
        </p:spPr>
      </p:pic>
      <p:sp>
        <p:nvSpPr>
          <p:cNvPr id="596" name="Google Shape;596;g3134fc11180_0_2205"/>
          <p:cNvSpPr txBox="1"/>
          <p:nvPr/>
        </p:nvSpPr>
        <p:spPr>
          <a:xfrm>
            <a:off x="64245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Übung 2</a:t>
            </a:r>
            <a:endParaRPr b="1" i="0" sz="1200" u="none" cap="none" strike="noStrike">
              <a:solidFill>
                <a:schemeClr val="lt1"/>
              </a:solidFill>
              <a:latin typeface="Arial"/>
              <a:ea typeface="Arial"/>
              <a:cs typeface="Arial"/>
              <a:sym typeface="Arial"/>
            </a:endParaRPr>
          </a:p>
        </p:txBody>
      </p:sp>
      <p:sp>
        <p:nvSpPr>
          <p:cNvPr id="597" name="Google Shape;597;g3134fc11180_0_2205"/>
          <p:cNvSpPr txBox="1"/>
          <p:nvPr/>
        </p:nvSpPr>
        <p:spPr>
          <a:xfrm>
            <a:off x="6396000" y="2623366"/>
            <a:ext cx="2371800" cy="1223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Starte zwei Container</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Zeige die laufenden Container an</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Beende container1</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Zeige die laufenden Container erneut an</a:t>
            </a:r>
            <a:endParaRPr sz="1000">
              <a:solidFill>
                <a:schemeClr val="lt1"/>
              </a:solidFill>
              <a:latin typeface="Montserrat"/>
              <a:ea typeface="Montserrat"/>
              <a:cs typeface="Montserrat"/>
              <a:sym typeface="Montserrat"/>
            </a:endParaRPr>
          </a:p>
        </p:txBody>
      </p:sp>
      <p:pic>
        <p:nvPicPr>
          <p:cNvPr id="598" name="Google Shape;598;g3134fc11180_0_2205"/>
          <p:cNvPicPr preferRelativeResize="0"/>
          <p:nvPr/>
        </p:nvPicPr>
        <p:blipFill rotWithShape="1">
          <a:blip r:embed="rId5">
            <a:alphaModFix/>
          </a:blip>
          <a:srcRect b="0" l="0" r="0" t="0"/>
          <a:stretch/>
        </p:blipFill>
        <p:spPr>
          <a:xfrm>
            <a:off x="347488" y="3033963"/>
            <a:ext cx="2429229" cy="242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g3b114ff65f3_0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58" name="Google Shape;158;g3b114ff65f3_0_16"/>
          <p:cNvPicPr preferRelativeResize="0"/>
          <p:nvPr/>
        </p:nvPicPr>
        <p:blipFill rotWithShape="1">
          <a:blip r:embed="rId4">
            <a:alphaModFix/>
          </a:blip>
          <a:srcRect b="0" l="0" r="0" t="0"/>
          <a:stretch/>
        </p:blipFill>
        <p:spPr>
          <a:xfrm>
            <a:off x="474975" y="304800"/>
            <a:ext cx="7934259" cy="43584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g3134fc11180_0_2823"/>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604" name="Google Shape;604;g3134fc11180_0_2823"/>
          <p:cNvSpPr txBox="1"/>
          <p:nvPr/>
        </p:nvSpPr>
        <p:spPr>
          <a:xfrm>
            <a:off x="2315550" y="3216800"/>
            <a:ext cx="45129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a:t>
            </a:r>
            <a:endParaRPr b="1" i="0" sz="2400" u="none" cap="none" strike="noStrike">
              <a:solidFill>
                <a:schemeClr val="lt1"/>
              </a:solidFill>
              <a:latin typeface="Montserrat"/>
              <a:ea typeface="Montserrat"/>
              <a:cs typeface="Montserrat"/>
              <a:sym typeface="Montserrat"/>
            </a:endParaRPr>
          </a:p>
        </p:txBody>
      </p:sp>
      <p:sp>
        <p:nvSpPr>
          <p:cNvPr id="605" name="Google Shape;605;g3134fc11180_0_28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06" name="Google Shape;606;g3134fc11180_0_2823"/>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g3134fc11180_0_2266"/>
          <p:cNvSpPr txBox="1"/>
          <p:nvPr/>
        </p:nvSpPr>
        <p:spPr>
          <a:xfrm>
            <a:off x="902425" y="1730550"/>
            <a:ext cx="74682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Der Befehl </a:t>
            </a:r>
            <a:r>
              <a:rPr b="0" i="0" lang="en" sz="1200" u="none" cap="none" strike="noStrike">
                <a:solidFill>
                  <a:schemeClr val="accent6"/>
                </a:solidFill>
                <a:latin typeface="Montserrat"/>
                <a:ea typeface="Montserrat"/>
                <a:cs typeface="Montserrat"/>
                <a:sym typeface="Montserrat"/>
              </a:rPr>
              <a:t>docker exec</a:t>
            </a:r>
            <a:r>
              <a:rPr b="0" i="0" lang="en" sz="1200" u="none" cap="none" strike="noStrike">
                <a:solidFill>
                  <a:schemeClr val="lt1"/>
                </a:solidFill>
                <a:latin typeface="Montserrat"/>
                <a:ea typeface="Montserrat"/>
                <a:cs typeface="Montserrat"/>
                <a:sym typeface="Montserrat"/>
              </a:rPr>
              <a:t> wird verwendet, um Befehle innerhalb eines laufenden Containers auszuführen.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Führt den Befehl</a:t>
            </a:r>
            <a:r>
              <a:rPr b="0" i="0" lang="en" sz="1200" u="none" cap="none" strike="noStrike">
                <a:solidFill>
                  <a:schemeClr val="accent6"/>
                </a:solidFill>
                <a:latin typeface="Montserrat"/>
                <a:ea typeface="Montserrat"/>
                <a:cs typeface="Montserrat"/>
                <a:sym typeface="Montserrat"/>
              </a:rPr>
              <a:t> ls /app</a:t>
            </a:r>
            <a:r>
              <a:rPr b="0" i="0" lang="en" sz="1200" u="none" cap="none" strike="noStrike">
                <a:solidFill>
                  <a:schemeClr val="lt1"/>
                </a:solidFill>
                <a:latin typeface="Montserrat"/>
                <a:ea typeface="Montserrat"/>
                <a:cs typeface="Montserrat"/>
                <a:sym typeface="Montserrat"/>
              </a:rPr>
              <a:t> im Container mit dem Namen "mein_container" aus.</a:t>
            </a:r>
            <a:endParaRPr b="0" i="0" sz="1200" u="none" cap="none" strike="noStrike">
              <a:solidFill>
                <a:schemeClr val="lt1"/>
              </a:solidFill>
              <a:latin typeface="Montserrat"/>
              <a:ea typeface="Montserrat"/>
              <a:cs typeface="Montserrat"/>
              <a:sym typeface="Montserrat"/>
            </a:endParaRPr>
          </a:p>
        </p:txBody>
      </p:sp>
      <p:sp>
        <p:nvSpPr>
          <p:cNvPr id="612" name="Google Shape;612;g3134fc11180_0_2266"/>
          <p:cNvSpPr txBox="1"/>
          <p:nvPr/>
        </p:nvSpPr>
        <p:spPr>
          <a:xfrm>
            <a:off x="1517850" y="848825"/>
            <a:ext cx="58779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Ausführen von Befehlen in Containern</a:t>
            </a:r>
            <a:endParaRPr b="1" i="0" sz="1800" u="none" cap="none" strike="noStrike">
              <a:solidFill>
                <a:srgbClr val="6EC5F7"/>
              </a:solidFill>
              <a:latin typeface="Montserrat"/>
              <a:ea typeface="Montserrat"/>
              <a:cs typeface="Montserrat"/>
              <a:sym typeface="Montserrat"/>
            </a:endParaRPr>
          </a:p>
        </p:txBody>
      </p:sp>
      <p:pic>
        <p:nvPicPr>
          <p:cNvPr id="613" name="Google Shape;613;g3134fc11180_0_2266"/>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pic>
        <p:nvPicPr>
          <p:cNvPr id="614" name="Google Shape;614;g3134fc11180_0_2266"/>
          <p:cNvPicPr preferRelativeResize="0"/>
          <p:nvPr/>
        </p:nvPicPr>
        <p:blipFill rotWithShape="1">
          <a:blip r:embed="rId5">
            <a:alphaModFix/>
          </a:blip>
          <a:srcRect b="0" l="0" r="0" t="0"/>
          <a:stretch/>
        </p:blipFill>
        <p:spPr>
          <a:xfrm>
            <a:off x="1414850" y="2782350"/>
            <a:ext cx="4217100" cy="391752"/>
          </a:xfrm>
          <a:prstGeom prst="rect">
            <a:avLst/>
          </a:prstGeom>
          <a:noFill/>
          <a:ln>
            <a:noFill/>
          </a:ln>
        </p:spPr>
      </p:pic>
      <p:sp>
        <p:nvSpPr>
          <p:cNvPr id="615" name="Google Shape;615;g3134fc11180_0_22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9" name="Shape 619"/>
        <p:cNvGrpSpPr/>
        <p:nvPr/>
      </p:nvGrpSpPr>
      <p:grpSpPr>
        <a:xfrm>
          <a:off x="0" y="0"/>
          <a:ext cx="0" cy="0"/>
          <a:chOff x="0" y="0"/>
          <a:chExt cx="0" cy="0"/>
        </a:xfrm>
      </p:grpSpPr>
      <p:sp>
        <p:nvSpPr>
          <p:cNvPr id="620" name="Google Shape;620;g3134fc11180_0_2274"/>
          <p:cNvSpPr txBox="1"/>
          <p:nvPr/>
        </p:nvSpPr>
        <p:spPr>
          <a:xfrm>
            <a:off x="902425" y="1730550"/>
            <a:ext cx="74682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Die Ausgabe von Container-Logs erfolgt mit dem Befehl </a:t>
            </a:r>
            <a:r>
              <a:rPr b="0" i="0" lang="en" sz="1200" u="none" cap="none" strike="noStrike">
                <a:solidFill>
                  <a:schemeClr val="accent6"/>
                </a:solidFill>
                <a:latin typeface="Montserrat"/>
                <a:ea typeface="Montserrat"/>
                <a:cs typeface="Montserrat"/>
                <a:sym typeface="Montserrat"/>
              </a:rPr>
              <a:t>docker logs</a:t>
            </a:r>
            <a:r>
              <a:rPr b="0" i="0" lang="en" sz="1200" u="none" cap="none" strike="noStrike">
                <a:solidFill>
                  <a:schemeClr val="lt1"/>
                </a:solidFill>
                <a:latin typeface="Montserrat"/>
                <a:ea typeface="Montserrat"/>
                <a:cs typeface="Montserrat"/>
                <a:sym typeface="Montserrat"/>
              </a:rPr>
              <a:t>. </a:t>
            </a:r>
            <a:endParaRPr b="0" i="0" sz="1200" u="none" cap="none" strike="noStrike">
              <a:solidFill>
                <a:schemeClr val="lt1"/>
              </a:solidFill>
              <a:latin typeface="Montserrat"/>
              <a:ea typeface="Montserrat"/>
              <a:cs typeface="Montserrat"/>
              <a:sym typeface="Montserrat"/>
            </a:endParaRPr>
          </a:p>
        </p:txBody>
      </p:sp>
      <p:sp>
        <p:nvSpPr>
          <p:cNvPr id="621" name="Google Shape;621;g3134fc11180_0_2274"/>
          <p:cNvSpPr txBox="1"/>
          <p:nvPr/>
        </p:nvSpPr>
        <p:spPr>
          <a:xfrm>
            <a:off x="1517850" y="848825"/>
            <a:ext cx="60261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Anzeige von Container- Logs und History</a:t>
            </a:r>
            <a:endParaRPr b="1" i="0" sz="1800" u="none" cap="none" strike="noStrike">
              <a:solidFill>
                <a:srgbClr val="6EC5F7"/>
              </a:solidFill>
              <a:latin typeface="Montserrat"/>
              <a:ea typeface="Montserrat"/>
              <a:cs typeface="Montserrat"/>
              <a:sym typeface="Montserrat"/>
            </a:endParaRPr>
          </a:p>
        </p:txBody>
      </p:sp>
      <p:pic>
        <p:nvPicPr>
          <p:cNvPr id="622" name="Google Shape;622;g3134fc11180_0_2274"/>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pic>
        <p:nvPicPr>
          <p:cNvPr id="623" name="Google Shape;623;g3134fc11180_0_2274"/>
          <p:cNvPicPr preferRelativeResize="0"/>
          <p:nvPr/>
        </p:nvPicPr>
        <p:blipFill rotWithShape="1">
          <a:blip r:embed="rId5">
            <a:alphaModFix/>
          </a:blip>
          <a:srcRect b="0" l="0" r="0" t="0"/>
          <a:stretch/>
        </p:blipFill>
        <p:spPr>
          <a:xfrm>
            <a:off x="1421900" y="2099850"/>
            <a:ext cx="4262299" cy="398675"/>
          </a:xfrm>
          <a:prstGeom prst="rect">
            <a:avLst/>
          </a:prstGeom>
          <a:noFill/>
          <a:ln>
            <a:noFill/>
          </a:ln>
        </p:spPr>
      </p:pic>
      <p:sp>
        <p:nvSpPr>
          <p:cNvPr id="624" name="Google Shape;624;g3134fc11180_0_22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25" name="Google Shape;625;g3134fc11180_0_2274"/>
          <p:cNvSpPr txBox="1"/>
          <p:nvPr/>
        </p:nvSpPr>
        <p:spPr>
          <a:xfrm>
            <a:off x="902425" y="2949750"/>
            <a:ext cx="7468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Mit dem Befehl </a:t>
            </a:r>
            <a:r>
              <a:rPr b="0" i="0" lang="en" sz="1200" u="none" cap="none" strike="noStrike">
                <a:solidFill>
                  <a:schemeClr val="accent6"/>
                </a:solidFill>
                <a:latin typeface="Montserrat"/>
                <a:ea typeface="Montserrat"/>
                <a:cs typeface="Montserrat"/>
                <a:sym typeface="Montserrat"/>
              </a:rPr>
              <a:t>docker history </a:t>
            </a:r>
            <a:r>
              <a:rPr b="0" i="0" lang="en" sz="1200" u="none" cap="none" strike="noStrike">
                <a:solidFill>
                  <a:schemeClr val="lt1"/>
                </a:solidFill>
                <a:latin typeface="Montserrat"/>
                <a:ea typeface="Montserrat"/>
                <a:cs typeface="Montserrat"/>
                <a:sym typeface="Montserrat"/>
              </a:rPr>
              <a:t>können alle Befehle angezeigt werden, die mit einem Bild über einen Container ausgeführt wurden.</a:t>
            </a:r>
            <a:endParaRPr b="0" i="0" sz="1200" u="none" cap="none" strike="noStrike">
              <a:solidFill>
                <a:schemeClr val="lt1"/>
              </a:solidFill>
              <a:latin typeface="Montserrat"/>
              <a:ea typeface="Montserrat"/>
              <a:cs typeface="Montserrat"/>
              <a:sym typeface="Montserrat"/>
            </a:endParaRPr>
          </a:p>
        </p:txBody>
      </p:sp>
      <p:pic>
        <p:nvPicPr>
          <p:cNvPr id="626" name="Google Shape;626;g3134fc11180_0_2274"/>
          <p:cNvPicPr preferRelativeResize="0"/>
          <p:nvPr/>
        </p:nvPicPr>
        <p:blipFill rotWithShape="1">
          <a:blip r:embed="rId6">
            <a:alphaModFix/>
          </a:blip>
          <a:srcRect b="0" l="0" r="0" t="0"/>
          <a:stretch/>
        </p:blipFill>
        <p:spPr>
          <a:xfrm>
            <a:off x="1421900" y="3596250"/>
            <a:ext cx="3695700" cy="504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3134fc11180_0_228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632" name="Google Shape;632;g3134fc11180_0_2284"/>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633" name="Google Shape;633;g3134fc11180_0_22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34" name="Google Shape;634;g3134fc11180_0_2284"/>
          <p:cNvPicPr preferRelativeResize="0"/>
          <p:nvPr/>
        </p:nvPicPr>
        <p:blipFill rotWithShape="1">
          <a:blip r:embed="rId4">
            <a:alphaModFix/>
          </a:blip>
          <a:srcRect b="0" l="0" r="0" t="0"/>
          <a:stretch/>
        </p:blipFill>
        <p:spPr>
          <a:xfrm>
            <a:off x="983550" y="2352723"/>
            <a:ext cx="7176899" cy="455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8" name="Shape 638"/>
        <p:cNvGrpSpPr/>
        <p:nvPr/>
      </p:nvGrpSpPr>
      <p:grpSpPr>
        <a:xfrm>
          <a:off x="0" y="0"/>
          <a:ext cx="0" cy="0"/>
          <a:chOff x="0" y="0"/>
          <a:chExt cx="0" cy="0"/>
        </a:xfrm>
      </p:grpSpPr>
      <p:sp>
        <p:nvSpPr>
          <p:cNvPr id="639" name="Google Shape;639;g3134fc11180_0_2291"/>
          <p:cNvSpPr txBox="1"/>
          <p:nvPr/>
        </p:nvSpPr>
        <p:spPr>
          <a:xfrm>
            <a:off x="902425" y="1730550"/>
            <a:ext cx="74682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Sie können Dateien zwischen dem Hostsystem und einem Container kopieren, um Konfigurationsdateien zu aktualisieren oder Dateien aus dem Container zu extrahieren.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Verwende </a:t>
            </a:r>
            <a:r>
              <a:rPr b="0" i="0" lang="en" sz="1200" u="none" cap="none" strike="noStrike">
                <a:solidFill>
                  <a:schemeClr val="accent6"/>
                </a:solidFill>
                <a:latin typeface="Montserrat"/>
                <a:ea typeface="Montserrat"/>
                <a:cs typeface="Montserrat"/>
                <a:sym typeface="Montserrat"/>
              </a:rPr>
              <a:t>docker cp</a:t>
            </a:r>
            <a:r>
              <a:rPr b="0" i="0" lang="en" sz="1200" u="none" cap="none" strike="noStrike">
                <a:solidFill>
                  <a:schemeClr val="lt1"/>
                </a:solidFill>
                <a:latin typeface="Montserrat"/>
                <a:ea typeface="Montserrat"/>
                <a:cs typeface="Montserrat"/>
                <a:sym typeface="Montserrat"/>
              </a:rPr>
              <a:t>, um Dateien zwischen Host und Container zu kopieren.</a:t>
            </a:r>
            <a:endParaRPr b="0" i="0" sz="1200" u="none" cap="none" strike="noStrike">
              <a:solidFill>
                <a:schemeClr val="lt1"/>
              </a:solidFill>
              <a:latin typeface="Montserrat"/>
              <a:ea typeface="Montserrat"/>
              <a:cs typeface="Montserrat"/>
              <a:sym typeface="Montserrat"/>
            </a:endParaRPr>
          </a:p>
        </p:txBody>
      </p:sp>
      <p:sp>
        <p:nvSpPr>
          <p:cNvPr id="640" name="Google Shape;640;g3134fc11180_0_2291"/>
          <p:cNvSpPr txBox="1"/>
          <p:nvPr/>
        </p:nvSpPr>
        <p:spPr>
          <a:xfrm>
            <a:off x="1517850" y="848825"/>
            <a:ext cx="6435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Kopieren von Dateien zwischen Host und Container</a:t>
            </a:r>
            <a:endParaRPr b="1" i="0" sz="1800" u="none" cap="none" strike="noStrike">
              <a:solidFill>
                <a:srgbClr val="6EC5F7"/>
              </a:solidFill>
              <a:latin typeface="Montserrat"/>
              <a:ea typeface="Montserrat"/>
              <a:cs typeface="Montserrat"/>
              <a:sym typeface="Montserrat"/>
            </a:endParaRPr>
          </a:p>
        </p:txBody>
      </p:sp>
      <p:pic>
        <p:nvPicPr>
          <p:cNvPr id="641" name="Google Shape;641;g3134fc11180_0_2291"/>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pic>
        <p:nvPicPr>
          <p:cNvPr id="642" name="Google Shape;642;g3134fc11180_0_2291"/>
          <p:cNvPicPr preferRelativeResize="0"/>
          <p:nvPr/>
        </p:nvPicPr>
        <p:blipFill rotWithShape="1">
          <a:blip r:embed="rId5">
            <a:alphaModFix/>
          </a:blip>
          <a:srcRect b="0" l="0" r="0" t="0"/>
          <a:stretch/>
        </p:blipFill>
        <p:spPr>
          <a:xfrm>
            <a:off x="943950" y="2782350"/>
            <a:ext cx="7105650" cy="1762125"/>
          </a:xfrm>
          <a:prstGeom prst="rect">
            <a:avLst/>
          </a:prstGeom>
          <a:noFill/>
          <a:ln>
            <a:noFill/>
          </a:ln>
        </p:spPr>
      </p:pic>
      <p:sp>
        <p:nvSpPr>
          <p:cNvPr id="643" name="Google Shape;643;g3134fc11180_0_22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g3134fc11180_0_2299"/>
          <p:cNvSpPr txBox="1"/>
          <p:nvPr/>
        </p:nvSpPr>
        <p:spPr>
          <a:xfrm>
            <a:off x="902425" y="1730550"/>
            <a:ext cx="7468200" cy="2011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Angenommen, Sie müssen die Konfigurationsdatei einer Anwendung aktualisieren, die in einem Docker-Container läuft.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Verwenden Sie das docker cp-Kommando, um die aktualisierte Konfigurationsdatei vom Host zum Container zu kopieren.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Führen Sie dann den Befehl docker restart aus, um den Container neu zu starten und die Änderungen zu übernehmen.</a:t>
            </a:r>
            <a:endParaRPr b="0" i="0" sz="1200" u="none" cap="none" strike="noStrike">
              <a:solidFill>
                <a:schemeClr val="lt1"/>
              </a:solidFill>
              <a:latin typeface="Montserrat"/>
              <a:ea typeface="Montserrat"/>
              <a:cs typeface="Montserrat"/>
              <a:sym typeface="Montserrat"/>
            </a:endParaRPr>
          </a:p>
        </p:txBody>
      </p:sp>
      <p:sp>
        <p:nvSpPr>
          <p:cNvPr id="649" name="Google Shape;649;g3134fc11180_0_2299"/>
          <p:cNvSpPr txBox="1"/>
          <p:nvPr/>
        </p:nvSpPr>
        <p:spPr>
          <a:xfrm>
            <a:off x="1517850" y="848825"/>
            <a:ext cx="6435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Beispiel: Konfigurationsaktualisierung</a:t>
            </a:r>
            <a:endParaRPr b="1" i="0" sz="1800" u="none" cap="none" strike="noStrike">
              <a:solidFill>
                <a:srgbClr val="6EC5F7"/>
              </a:solidFill>
              <a:latin typeface="Montserrat"/>
              <a:ea typeface="Montserrat"/>
              <a:cs typeface="Montserrat"/>
              <a:sym typeface="Montserrat"/>
            </a:endParaRPr>
          </a:p>
        </p:txBody>
      </p:sp>
      <p:pic>
        <p:nvPicPr>
          <p:cNvPr id="650" name="Google Shape;650;g3134fc11180_0_2299"/>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sp>
        <p:nvSpPr>
          <p:cNvPr id="651" name="Google Shape;651;g3134fc11180_0_22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g3134fc11180_0_2306"/>
          <p:cNvSpPr txBox="1"/>
          <p:nvPr/>
        </p:nvSpPr>
        <p:spPr>
          <a:xfrm>
            <a:off x="902425" y="1730550"/>
            <a:ext cx="74682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Mounten eines Verzeichnisses aus dem Host in den Container</a:t>
            </a:r>
            <a:endParaRPr b="0" i="0" sz="1200" u="none" cap="none" strike="noStrike">
              <a:solidFill>
                <a:schemeClr val="lt1"/>
              </a:solidFill>
              <a:latin typeface="Montserrat"/>
              <a:ea typeface="Montserrat"/>
              <a:cs typeface="Montserrat"/>
              <a:sym typeface="Montserrat"/>
            </a:endParaRPr>
          </a:p>
        </p:txBody>
      </p:sp>
      <p:sp>
        <p:nvSpPr>
          <p:cNvPr id="657" name="Google Shape;657;g3134fc11180_0_2306"/>
          <p:cNvSpPr txBox="1"/>
          <p:nvPr/>
        </p:nvSpPr>
        <p:spPr>
          <a:xfrm>
            <a:off x="1517850" y="848825"/>
            <a:ext cx="64353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Speicherverwaltung</a:t>
            </a:r>
            <a:endParaRPr b="1" i="0" sz="1800" u="none" cap="none" strike="noStrike">
              <a:solidFill>
                <a:srgbClr val="6EC5F7"/>
              </a:solidFill>
              <a:latin typeface="Montserrat"/>
              <a:ea typeface="Montserrat"/>
              <a:cs typeface="Montserrat"/>
              <a:sym typeface="Montserrat"/>
            </a:endParaRPr>
          </a:p>
        </p:txBody>
      </p:sp>
      <p:pic>
        <p:nvPicPr>
          <p:cNvPr id="658" name="Google Shape;658;g3134fc11180_0_2306"/>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sp>
        <p:nvSpPr>
          <p:cNvPr id="659" name="Google Shape;659;g3134fc11180_0_23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60" name="Google Shape;660;g3134fc11180_0_2306"/>
          <p:cNvPicPr preferRelativeResize="0"/>
          <p:nvPr/>
        </p:nvPicPr>
        <p:blipFill rotWithShape="1">
          <a:blip r:embed="rId5">
            <a:alphaModFix/>
          </a:blip>
          <a:srcRect b="0" l="0" r="0" t="0"/>
          <a:stretch/>
        </p:blipFill>
        <p:spPr>
          <a:xfrm>
            <a:off x="1398325" y="2099850"/>
            <a:ext cx="6972300" cy="476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3134fc11180_0_23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666" name="Google Shape;666;g3134fc11180_0_2314"/>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667" name="Google Shape;667;g3134fc11180_0_2314"/>
          <p:cNvPicPr preferRelativeResize="0"/>
          <p:nvPr/>
        </p:nvPicPr>
        <p:blipFill rotWithShape="1">
          <a:blip r:embed="rId4">
            <a:alphaModFix/>
          </a:blip>
          <a:srcRect b="0" l="0" r="0" t="0"/>
          <a:stretch/>
        </p:blipFill>
        <p:spPr>
          <a:xfrm>
            <a:off x="1997251" y="1134812"/>
            <a:ext cx="5149499" cy="2891725"/>
          </a:xfrm>
          <a:prstGeom prst="rect">
            <a:avLst/>
          </a:prstGeom>
          <a:noFill/>
          <a:ln>
            <a:noFill/>
          </a:ln>
        </p:spPr>
      </p:pic>
      <p:sp>
        <p:nvSpPr>
          <p:cNvPr id="668" name="Google Shape;668;g3134fc11180_0_23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2" name="Shape 672"/>
        <p:cNvGrpSpPr/>
        <p:nvPr/>
      </p:nvGrpSpPr>
      <p:grpSpPr>
        <a:xfrm>
          <a:off x="0" y="0"/>
          <a:ext cx="0" cy="0"/>
          <a:chOff x="0" y="0"/>
          <a:chExt cx="0" cy="0"/>
        </a:xfrm>
      </p:grpSpPr>
      <p:sp>
        <p:nvSpPr>
          <p:cNvPr id="673" name="Google Shape;673;g3134fc11180_0_2321"/>
          <p:cNvSpPr txBox="1"/>
          <p:nvPr/>
        </p:nvSpPr>
        <p:spPr>
          <a:xfrm>
            <a:off x="2501550" y="547050"/>
            <a:ext cx="4140900" cy="109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i="0" lang="en" sz="1800" u="none" cap="none" strike="noStrike">
                <a:solidFill>
                  <a:srgbClr val="6EC5F7"/>
                </a:solidFill>
                <a:latin typeface="Montserrat"/>
                <a:ea typeface="Montserrat"/>
                <a:cs typeface="Montserrat"/>
                <a:sym typeface="Montserrat"/>
              </a:rPr>
              <a:t>Übungen</a:t>
            </a:r>
            <a:endParaRPr b="1" i="0" sz="1800" u="none" cap="none" strike="noStrike">
              <a:solidFill>
                <a:srgbClr val="6EC5F7"/>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i="0" sz="1800" u="none" cap="none" strike="noStrike">
              <a:solidFill>
                <a:srgbClr val="6EC5F7"/>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800"/>
              <a:buFont typeface="Arial"/>
              <a:buNone/>
            </a:pPr>
            <a:r>
              <a:t/>
            </a:r>
            <a:endParaRPr b="1" i="0" sz="1800" u="none" cap="none" strike="noStrike">
              <a:solidFill>
                <a:srgbClr val="6EC5F7"/>
              </a:solidFill>
              <a:latin typeface="Montserrat"/>
              <a:ea typeface="Montserrat"/>
              <a:cs typeface="Montserrat"/>
              <a:sym typeface="Montserrat"/>
            </a:endParaRPr>
          </a:p>
        </p:txBody>
      </p:sp>
      <p:pic>
        <p:nvPicPr>
          <p:cNvPr id="674" name="Google Shape;674;g3134fc11180_0_2321"/>
          <p:cNvPicPr preferRelativeResize="0"/>
          <p:nvPr/>
        </p:nvPicPr>
        <p:blipFill rotWithShape="1">
          <a:blip r:embed="rId4">
            <a:alphaModFix/>
          </a:blip>
          <a:srcRect b="0" l="0" r="0" t="0"/>
          <a:stretch/>
        </p:blipFill>
        <p:spPr>
          <a:xfrm>
            <a:off x="252000" y="1467888"/>
            <a:ext cx="2620200" cy="3431426"/>
          </a:xfrm>
          <a:prstGeom prst="rect">
            <a:avLst/>
          </a:prstGeom>
          <a:noFill/>
          <a:ln>
            <a:noFill/>
          </a:ln>
        </p:spPr>
      </p:pic>
      <p:sp>
        <p:nvSpPr>
          <p:cNvPr id="675" name="Google Shape;675;g3134fc11180_0_2321"/>
          <p:cNvSpPr txBox="1"/>
          <p:nvPr/>
        </p:nvSpPr>
        <p:spPr>
          <a:xfrm>
            <a:off x="4047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Übung 1</a:t>
            </a:r>
            <a:endParaRPr b="1" i="0" sz="1200" u="none" cap="none" strike="noStrike">
              <a:solidFill>
                <a:schemeClr val="lt1"/>
              </a:solidFill>
              <a:latin typeface="Arial"/>
              <a:ea typeface="Arial"/>
              <a:cs typeface="Arial"/>
              <a:sym typeface="Arial"/>
            </a:endParaRPr>
          </a:p>
        </p:txBody>
      </p:sp>
      <p:sp>
        <p:nvSpPr>
          <p:cNvPr id="676" name="Google Shape;676;g3134fc11180_0_2321"/>
          <p:cNvSpPr txBox="1"/>
          <p:nvPr/>
        </p:nvSpPr>
        <p:spPr>
          <a:xfrm>
            <a:off x="385300" y="2571750"/>
            <a:ext cx="2487000" cy="2290500"/>
          </a:xfrm>
          <a:prstGeom prst="rect">
            <a:avLst/>
          </a:prstGeom>
          <a:noFill/>
          <a:ln>
            <a:noFill/>
          </a:ln>
        </p:spPr>
        <p:txBody>
          <a:bodyPr anchorCtr="0" anchor="t" bIns="91425" lIns="91425" spcFirstLastPara="1" rIns="91425" wrap="square" tIns="91425">
            <a:spAutoFit/>
          </a:bodyPr>
          <a:lstStyle/>
          <a:p>
            <a:pPr indent="-279400" lvl="0" marL="457200" marR="0" rtl="0" algn="l">
              <a:lnSpc>
                <a:spcPct val="115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Starte einen Container:</a:t>
            </a:r>
            <a:endParaRPr b="0" i="0" sz="800" u="none" cap="none" strike="noStrike">
              <a:solidFill>
                <a:schemeClr val="l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800"/>
              <a:buFont typeface="Arial"/>
              <a:buNone/>
            </a:pPr>
            <a:r>
              <a:rPr b="0" i="0" lang="en" sz="800" u="none" cap="none" strike="noStrike">
                <a:solidFill>
                  <a:schemeClr val="lt1"/>
                </a:solidFill>
                <a:latin typeface="Montserrat"/>
                <a:ea typeface="Montserrat"/>
                <a:cs typeface="Montserrat"/>
                <a:sym typeface="Montserrat"/>
              </a:rPr>
              <a:t>.</a:t>
            </a:r>
            <a:endParaRPr b="0" i="0" sz="800" u="none" cap="none" strike="noStrike">
              <a:solidFill>
                <a:schemeClr val="l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15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Probiere grundlegende Linux-Befehle wie ls und cat, uptime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15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Führe rm -rf bin innerhalb des Containers aus</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15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Probiere die Linuxbefehle erneut aus, wenn nichts mehr funktioniert, verlasse den Container mit der eingabe exit</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15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Probiere den Container erneut zu starten und teste die Linuxbefehle erneut</a:t>
            </a:r>
            <a:endParaRPr b="0" i="0" sz="800" u="none" cap="none" strike="noStrike">
              <a:solidFill>
                <a:schemeClr val="lt1"/>
              </a:solidFill>
              <a:latin typeface="Montserrat"/>
              <a:ea typeface="Montserrat"/>
              <a:cs typeface="Montserrat"/>
              <a:sym typeface="Montserrat"/>
            </a:endParaRPr>
          </a:p>
        </p:txBody>
      </p:sp>
      <p:pic>
        <p:nvPicPr>
          <p:cNvPr id="677" name="Google Shape;677;g3134fc11180_0_2321"/>
          <p:cNvPicPr preferRelativeResize="0"/>
          <p:nvPr/>
        </p:nvPicPr>
        <p:blipFill rotWithShape="1">
          <a:blip r:embed="rId4">
            <a:alphaModFix/>
          </a:blip>
          <a:srcRect b="0" l="0" r="0" t="0"/>
          <a:stretch/>
        </p:blipFill>
        <p:spPr>
          <a:xfrm>
            <a:off x="6271800" y="1439373"/>
            <a:ext cx="2620200" cy="3431426"/>
          </a:xfrm>
          <a:prstGeom prst="rect">
            <a:avLst/>
          </a:prstGeom>
          <a:noFill/>
          <a:ln>
            <a:noFill/>
          </a:ln>
        </p:spPr>
      </p:pic>
      <p:sp>
        <p:nvSpPr>
          <p:cNvPr id="678" name="Google Shape;678;g3134fc11180_0_2321"/>
          <p:cNvSpPr txBox="1"/>
          <p:nvPr/>
        </p:nvSpPr>
        <p:spPr>
          <a:xfrm>
            <a:off x="64245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Übung 2</a:t>
            </a:r>
            <a:endParaRPr b="1" i="0" sz="1200" u="none" cap="none" strike="noStrike">
              <a:solidFill>
                <a:schemeClr val="lt1"/>
              </a:solidFill>
              <a:latin typeface="Arial"/>
              <a:ea typeface="Arial"/>
              <a:cs typeface="Arial"/>
              <a:sym typeface="Arial"/>
            </a:endParaRPr>
          </a:p>
        </p:txBody>
      </p:sp>
      <p:sp>
        <p:nvSpPr>
          <p:cNvPr id="679" name="Google Shape;679;g3134fc11180_0_2321"/>
          <p:cNvSpPr txBox="1"/>
          <p:nvPr/>
        </p:nvSpPr>
        <p:spPr>
          <a:xfrm>
            <a:off x="6396000" y="2623366"/>
            <a:ext cx="2371800" cy="1779300"/>
          </a:xfrm>
          <a:prstGeom prst="rect">
            <a:avLst/>
          </a:prstGeom>
          <a:noFill/>
          <a:ln>
            <a:noFill/>
          </a:ln>
        </p:spPr>
        <p:txBody>
          <a:bodyPr anchorCtr="0" anchor="t" bIns="91425" lIns="91425" spcFirstLastPara="1" rIns="91425" wrap="square" tIns="91425">
            <a:spAutoFit/>
          </a:bodyPr>
          <a:lstStyle/>
          <a:p>
            <a:pPr indent="-273050" lvl="0" marL="457200" marR="0" rtl="0" algn="l">
              <a:lnSpc>
                <a:spcPct val="115000"/>
              </a:lnSpc>
              <a:spcBef>
                <a:spcPts val="0"/>
              </a:spcBef>
              <a:spcAft>
                <a:spcPts val="0"/>
              </a:spcAft>
              <a:buClr>
                <a:schemeClr val="lt1"/>
              </a:buClr>
              <a:buSzPts val="700"/>
              <a:buFont typeface="Montserrat"/>
              <a:buChar char="●"/>
            </a:pPr>
            <a:r>
              <a:rPr b="0" i="0" lang="en" sz="700" u="none" cap="none" strike="noStrike">
                <a:solidFill>
                  <a:schemeClr val="lt1"/>
                </a:solidFill>
                <a:latin typeface="Montserrat"/>
                <a:ea typeface="Montserrat"/>
                <a:cs typeface="Montserrat"/>
                <a:sym typeface="Montserrat"/>
              </a:rPr>
              <a:t>Erstelle ein Verzeichnis auf deinem Computer, das als Speicher für deine Rezepte dient, z.B. C:\Rezepte</a:t>
            </a:r>
            <a:endParaRPr b="0" i="0" sz="700" u="none" cap="none" strike="noStrike">
              <a:solidFill>
                <a:schemeClr val="lt1"/>
              </a:solidFill>
              <a:latin typeface="Montserrat"/>
              <a:ea typeface="Montserrat"/>
              <a:cs typeface="Montserrat"/>
              <a:sym typeface="Montserrat"/>
            </a:endParaRPr>
          </a:p>
          <a:p>
            <a:pPr indent="-273050" lvl="0" marL="457200" marR="0" rtl="0" algn="l">
              <a:lnSpc>
                <a:spcPct val="115000"/>
              </a:lnSpc>
              <a:spcBef>
                <a:spcPts val="0"/>
              </a:spcBef>
              <a:spcAft>
                <a:spcPts val="0"/>
              </a:spcAft>
              <a:buClr>
                <a:schemeClr val="lt1"/>
              </a:buClr>
              <a:buSzPts val="700"/>
              <a:buFont typeface="Montserrat"/>
              <a:buChar char="●"/>
            </a:pPr>
            <a:r>
              <a:rPr b="0" i="0" lang="en" sz="700" u="none" cap="none" strike="noStrike">
                <a:solidFill>
                  <a:schemeClr val="lt1"/>
                </a:solidFill>
                <a:latin typeface="Montserrat"/>
                <a:ea typeface="Montserrat"/>
                <a:cs typeface="Montserrat"/>
                <a:sym typeface="Montserrat"/>
              </a:rPr>
              <a:t>Erstelle einen neuen Container mit dem Namen „snack_container“, der das alpine-Image  verwendet und das C:\Rezepte  im Container mountet</a:t>
            </a:r>
            <a:endParaRPr b="0" i="0" sz="700" u="none" cap="none" strike="noStrike">
              <a:solidFill>
                <a:schemeClr val="lt1"/>
              </a:solidFill>
              <a:latin typeface="Montserrat"/>
              <a:ea typeface="Montserrat"/>
              <a:cs typeface="Montserrat"/>
              <a:sym typeface="Montserrat"/>
            </a:endParaRPr>
          </a:p>
          <a:p>
            <a:pPr indent="-273050" lvl="0" marL="457200" marR="0" rtl="0" algn="l">
              <a:lnSpc>
                <a:spcPct val="115000"/>
              </a:lnSpc>
              <a:spcBef>
                <a:spcPts val="0"/>
              </a:spcBef>
              <a:spcAft>
                <a:spcPts val="0"/>
              </a:spcAft>
              <a:buClr>
                <a:schemeClr val="lt1"/>
              </a:buClr>
              <a:buSzPts val="700"/>
              <a:buFont typeface="Montserrat"/>
              <a:buChar char="●"/>
            </a:pPr>
            <a:r>
              <a:rPr b="0" i="0" lang="en" sz="700" u="none" cap="none" strike="noStrike">
                <a:solidFill>
                  <a:schemeClr val="lt1"/>
                </a:solidFill>
                <a:latin typeface="Montserrat"/>
                <a:ea typeface="Montserrat"/>
                <a:cs typeface="Montserrat"/>
                <a:sym typeface="Montserrat"/>
              </a:rPr>
              <a:t>Erstelle eine neue Textdatei im Container und speichere ein Rezept</a:t>
            </a:r>
            <a:endParaRPr b="0" i="0" sz="700" u="none" cap="none" strike="noStrike">
              <a:solidFill>
                <a:schemeClr val="lt1"/>
              </a:solidFill>
              <a:latin typeface="Montserrat"/>
              <a:ea typeface="Montserrat"/>
              <a:cs typeface="Montserrat"/>
              <a:sym typeface="Montserrat"/>
            </a:endParaRPr>
          </a:p>
          <a:p>
            <a:pPr indent="-273050" lvl="0" marL="457200" marR="0" rtl="0" algn="l">
              <a:lnSpc>
                <a:spcPct val="115000"/>
              </a:lnSpc>
              <a:spcBef>
                <a:spcPts val="0"/>
              </a:spcBef>
              <a:spcAft>
                <a:spcPts val="0"/>
              </a:spcAft>
              <a:buClr>
                <a:schemeClr val="lt1"/>
              </a:buClr>
              <a:buSzPts val="700"/>
              <a:buFont typeface="Montserrat"/>
              <a:buChar char="●"/>
            </a:pPr>
            <a:r>
              <a:rPr b="0" i="0" lang="en" sz="700" u="none" cap="none" strike="noStrike">
                <a:solidFill>
                  <a:schemeClr val="lt1"/>
                </a:solidFill>
                <a:latin typeface="Montserrat"/>
                <a:ea typeface="Montserrat"/>
                <a:cs typeface="Montserrat"/>
                <a:sym typeface="Montserrat"/>
              </a:rPr>
              <a:t>Beende den Container mit exit und überprüfe, ob die Datei kekse.txt weiterhin auf deinem Computer unter C:\Rezepte verfügbar ist.</a:t>
            </a:r>
            <a:endParaRPr b="0" i="0" sz="700" u="none" cap="none" strike="noStrike">
              <a:solidFill>
                <a:schemeClr val="lt1"/>
              </a:solidFill>
              <a:latin typeface="Montserrat"/>
              <a:ea typeface="Montserrat"/>
              <a:cs typeface="Montserrat"/>
              <a:sym typeface="Montserrat"/>
            </a:endParaRPr>
          </a:p>
        </p:txBody>
      </p:sp>
      <p:pic>
        <p:nvPicPr>
          <p:cNvPr id="680" name="Google Shape;680;g3134fc11180_0_2321"/>
          <p:cNvPicPr preferRelativeResize="0"/>
          <p:nvPr/>
        </p:nvPicPr>
        <p:blipFill rotWithShape="1">
          <a:blip r:embed="rId5">
            <a:alphaModFix/>
          </a:blip>
          <a:srcRect b="0" l="0" r="0" t="0"/>
          <a:stretch/>
        </p:blipFill>
        <p:spPr>
          <a:xfrm>
            <a:off x="905450" y="2854000"/>
            <a:ext cx="1313302" cy="172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g3134fc11180_0_2816"/>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686" name="Google Shape;686;g3134fc11180_0_2816"/>
          <p:cNvSpPr txBox="1"/>
          <p:nvPr/>
        </p:nvSpPr>
        <p:spPr>
          <a:xfrm>
            <a:off x="2315550" y="3216800"/>
            <a:ext cx="45129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a:t>
            </a:r>
            <a:endParaRPr b="1" i="0" sz="2400" u="none" cap="none" strike="noStrike">
              <a:solidFill>
                <a:schemeClr val="lt1"/>
              </a:solidFill>
              <a:latin typeface="Montserrat"/>
              <a:ea typeface="Montserrat"/>
              <a:cs typeface="Montserrat"/>
              <a:sym typeface="Montserrat"/>
            </a:endParaRPr>
          </a:p>
        </p:txBody>
      </p:sp>
      <p:sp>
        <p:nvSpPr>
          <p:cNvPr id="687" name="Google Shape;687;g3134fc11180_0_28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88" name="Google Shape;688;g3134fc11180_0_2816"/>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g3b114ff65f3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64" name="Google Shape;164;g3b114ff65f3_0_21"/>
          <p:cNvPicPr preferRelativeResize="0"/>
          <p:nvPr/>
        </p:nvPicPr>
        <p:blipFill>
          <a:blip r:embed="rId4">
            <a:alphaModFix/>
          </a:blip>
          <a:stretch>
            <a:fillRect/>
          </a:stretch>
        </p:blipFill>
        <p:spPr>
          <a:xfrm rot="5400000">
            <a:off x="2129040" y="-1693788"/>
            <a:ext cx="4697199" cy="835062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g3134fc11180_0_2382"/>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694" name="Google Shape;694;g3134fc11180_0_2382"/>
          <p:cNvSpPr txBox="1"/>
          <p:nvPr/>
        </p:nvSpPr>
        <p:spPr>
          <a:xfrm>
            <a:off x="2184150" y="3173925"/>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Lab 3: Arbeiten mit Images</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Montserrat"/>
              <a:ea typeface="Montserrat"/>
              <a:cs typeface="Montserrat"/>
              <a:sym typeface="Montserrat"/>
            </a:endParaRPr>
          </a:p>
        </p:txBody>
      </p:sp>
      <p:sp>
        <p:nvSpPr>
          <p:cNvPr id="695" name="Google Shape;695;g3134fc11180_0_2382"/>
          <p:cNvSpPr txBox="1"/>
          <p:nvPr>
            <p:ph idx="12" type="sldNum"/>
          </p:nvPr>
        </p:nvSpPr>
        <p:spPr>
          <a:xfrm>
            <a:off x="8472458" y="4663217"/>
            <a:ext cx="548700" cy="393600"/>
          </a:xfrm>
          <a:prstGeom prst="rect">
            <a:avLst/>
          </a:prstGeom>
          <a:noFill/>
          <a:ln>
            <a:noFill/>
          </a:ln>
          <a:effectLst>
            <a:reflection blurRad="0" dir="5400000" dist="38100" endA="0" fadeDir="5400012" kx="0" rotWithShape="0" algn="bl" stPos="0" sy="-100000" ky="0"/>
          </a:effectLst>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96" name="Google Shape;696;g3134fc11180_0_2382"/>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0" name="Shape 700"/>
        <p:cNvGrpSpPr/>
        <p:nvPr/>
      </p:nvGrpSpPr>
      <p:grpSpPr>
        <a:xfrm>
          <a:off x="0" y="0"/>
          <a:ext cx="0" cy="0"/>
          <a:chOff x="0" y="0"/>
          <a:chExt cx="0" cy="0"/>
        </a:xfrm>
      </p:grpSpPr>
      <p:sp>
        <p:nvSpPr>
          <p:cNvPr id="701" name="Google Shape;701;g3134fc11180_0_2390"/>
          <p:cNvSpPr txBox="1"/>
          <p:nvPr/>
        </p:nvSpPr>
        <p:spPr>
          <a:xfrm>
            <a:off x="2487450" y="576800"/>
            <a:ext cx="4169100" cy="5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EC5F7"/>
                </a:solidFill>
                <a:latin typeface="Montserrat"/>
                <a:ea typeface="Montserrat"/>
                <a:cs typeface="Montserrat"/>
                <a:sym typeface="Montserrat"/>
              </a:rPr>
              <a:t>Dockerfiles - Einführung</a:t>
            </a:r>
            <a:endParaRPr b="1" i="0" sz="2300" u="none" cap="none" strike="noStrike">
              <a:solidFill>
                <a:srgbClr val="6EC5F7"/>
              </a:solidFill>
              <a:latin typeface="Montserrat"/>
              <a:ea typeface="Montserrat"/>
              <a:cs typeface="Montserrat"/>
              <a:sym typeface="Montserrat"/>
            </a:endParaRPr>
          </a:p>
        </p:txBody>
      </p:sp>
      <p:pic>
        <p:nvPicPr>
          <p:cNvPr id="702" name="Google Shape;702;g3134fc11180_0_2390"/>
          <p:cNvPicPr preferRelativeResize="0"/>
          <p:nvPr/>
        </p:nvPicPr>
        <p:blipFill rotWithShape="1">
          <a:blip r:embed="rId4">
            <a:alphaModFix/>
          </a:blip>
          <a:srcRect b="0" l="0" r="0" t="0"/>
          <a:stretch/>
        </p:blipFill>
        <p:spPr>
          <a:xfrm>
            <a:off x="2531850" y="1136300"/>
            <a:ext cx="4080300" cy="76200"/>
          </a:xfrm>
          <a:prstGeom prst="rect">
            <a:avLst/>
          </a:prstGeom>
          <a:noFill/>
          <a:ln>
            <a:noFill/>
          </a:ln>
        </p:spPr>
      </p:pic>
      <p:sp>
        <p:nvSpPr>
          <p:cNvPr id="703" name="Google Shape;703;g3134fc11180_0_2390"/>
          <p:cNvSpPr txBox="1"/>
          <p:nvPr/>
        </p:nvSpPr>
        <p:spPr>
          <a:xfrm>
            <a:off x="250050" y="1971450"/>
            <a:ext cx="4217100" cy="923400"/>
          </a:xfrm>
          <a:prstGeom prst="rect">
            <a:avLst/>
          </a:prstGeom>
          <a:noFill/>
          <a:ln>
            <a:noFill/>
          </a:ln>
        </p:spPr>
        <p:txBody>
          <a:bodyPr anchorCtr="0" anchor="t" bIns="91425" lIns="91425" spcFirstLastPara="1" rIns="91425" wrap="square" tIns="91425">
            <a:spAutoFit/>
          </a:bodyPr>
          <a:lstStyle/>
          <a:p>
            <a:pPr indent="-304800" lvl="0" marL="457200" marR="0" rtl="0" algn="ctr">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Ein Dockerfile ist eine Textdatei, die die Schritte zum Erstellen eines Docker-Images definiert.</a:t>
            </a:r>
            <a:endParaRPr b="0" i="0" sz="1200" u="none" cap="none" strike="noStrike">
              <a:solidFill>
                <a:schemeClr val="lt1"/>
              </a:solidFill>
              <a:latin typeface="Montserrat"/>
              <a:ea typeface="Montserrat"/>
              <a:cs typeface="Montserrat"/>
              <a:sym typeface="Montserrat"/>
            </a:endParaRPr>
          </a:p>
        </p:txBody>
      </p:sp>
      <p:sp>
        <p:nvSpPr>
          <p:cNvPr id="704" name="Google Shape;704;g3134fc11180_0_2390"/>
          <p:cNvSpPr txBox="1"/>
          <p:nvPr/>
        </p:nvSpPr>
        <p:spPr>
          <a:xfrm>
            <a:off x="4617750" y="1971450"/>
            <a:ext cx="4217100" cy="923400"/>
          </a:xfrm>
          <a:prstGeom prst="rect">
            <a:avLst/>
          </a:prstGeom>
          <a:noFill/>
          <a:ln>
            <a:noFill/>
          </a:ln>
        </p:spPr>
        <p:txBody>
          <a:bodyPr anchorCtr="0" anchor="t" bIns="91425" lIns="91425" spcFirstLastPara="1" rIns="91425" wrap="square" tIns="91425">
            <a:spAutoFit/>
          </a:bodyPr>
          <a:lstStyle/>
          <a:p>
            <a:pPr indent="-304800" lvl="0" marL="457200" marR="0" rtl="0" algn="ctr">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Es enthält Anweisungen zum Hinzufügen von Dateien, Ausführen von Befehlen und Festlegen von Konfigurationen.</a:t>
            </a:r>
            <a:endParaRPr b="0" i="0" sz="1200" u="none" cap="none" strike="noStrike">
              <a:solidFill>
                <a:schemeClr val="lt1"/>
              </a:solidFill>
              <a:latin typeface="Montserrat"/>
              <a:ea typeface="Montserrat"/>
              <a:cs typeface="Montserrat"/>
              <a:sym typeface="Montserrat"/>
            </a:endParaRPr>
          </a:p>
        </p:txBody>
      </p:sp>
      <p:sp>
        <p:nvSpPr>
          <p:cNvPr id="705" name="Google Shape;705;g3134fc11180_0_23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3134fc11180_0_239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711" name="Google Shape;711;g3134fc11180_0_2398"/>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712" name="Google Shape;712;g3134fc11180_0_23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13" name="Google Shape;713;g3134fc11180_0_2398"/>
          <p:cNvPicPr preferRelativeResize="0"/>
          <p:nvPr/>
        </p:nvPicPr>
        <p:blipFill rotWithShape="1">
          <a:blip r:embed="rId4">
            <a:alphaModFix/>
          </a:blip>
          <a:srcRect b="0" l="0" r="0" t="0"/>
          <a:stretch/>
        </p:blipFill>
        <p:spPr>
          <a:xfrm>
            <a:off x="2137300" y="947533"/>
            <a:ext cx="4869400" cy="32484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g3134fc11180_0_2405"/>
          <p:cNvSpPr txBox="1"/>
          <p:nvPr/>
        </p:nvSpPr>
        <p:spPr>
          <a:xfrm>
            <a:off x="1048900" y="1730550"/>
            <a:ext cx="71292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Mit diesem Befehl können Benutzer ihre eigenen Docker-Images erstellen.</a:t>
            </a:r>
            <a:endParaRPr b="0" i="0" sz="1200" u="none" cap="none" strike="noStrike">
              <a:solidFill>
                <a:schemeClr val="lt1"/>
              </a:solidFill>
              <a:latin typeface="Montserrat"/>
              <a:ea typeface="Montserrat"/>
              <a:cs typeface="Montserrat"/>
              <a:sym typeface="Montserrat"/>
            </a:endParaRPr>
          </a:p>
        </p:txBody>
      </p:sp>
      <p:sp>
        <p:nvSpPr>
          <p:cNvPr id="719" name="Google Shape;719;g3134fc11180_0_2405"/>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Docker File erstellen</a:t>
            </a:r>
            <a:endParaRPr b="1" i="0" sz="1800" u="none" cap="none" strike="noStrike">
              <a:solidFill>
                <a:srgbClr val="6EC5F7"/>
              </a:solidFill>
              <a:latin typeface="Montserrat"/>
              <a:ea typeface="Montserrat"/>
              <a:cs typeface="Montserrat"/>
              <a:sym typeface="Montserrat"/>
            </a:endParaRPr>
          </a:p>
        </p:txBody>
      </p:sp>
      <p:pic>
        <p:nvPicPr>
          <p:cNvPr id="720" name="Google Shape;720;g3134fc11180_0_2405"/>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721" name="Google Shape;721;g3134fc11180_0_2405"/>
          <p:cNvPicPr preferRelativeResize="0"/>
          <p:nvPr/>
        </p:nvPicPr>
        <p:blipFill rotWithShape="1">
          <a:blip r:embed="rId5">
            <a:alphaModFix/>
          </a:blip>
          <a:srcRect b="0" l="0" r="0" t="0"/>
          <a:stretch/>
        </p:blipFill>
        <p:spPr>
          <a:xfrm>
            <a:off x="1101950" y="2099851"/>
            <a:ext cx="4027525" cy="399425"/>
          </a:xfrm>
          <a:prstGeom prst="rect">
            <a:avLst/>
          </a:prstGeom>
          <a:noFill/>
          <a:ln>
            <a:noFill/>
          </a:ln>
        </p:spPr>
      </p:pic>
      <p:sp>
        <p:nvSpPr>
          <p:cNvPr id="722" name="Google Shape;722;g3134fc11180_0_2405"/>
          <p:cNvSpPr txBox="1"/>
          <p:nvPr/>
        </p:nvSpPr>
        <p:spPr>
          <a:xfrm>
            <a:off x="1101940" y="2571750"/>
            <a:ext cx="7129200" cy="1200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accent6"/>
                </a:solidFill>
                <a:latin typeface="Montserrat"/>
                <a:ea typeface="Montserrat"/>
                <a:cs typeface="Montserrat"/>
                <a:sym typeface="Montserrat"/>
              </a:rPr>
              <a:t>-t: </a:t>
            </a:r>
            <a:r>
              <a:rPr b="0" i="0" lang="en" sz="1200" u="none" cap="none" strike="noStrike">
                <a:solidFill>
                  <a:schemeClr val="lt1"/>
                </a:solidFill>
                <a:latin typeface="Montserrat"/>
                <a:ea typeface="Montserrat"/>
                <a:cs typeface="Montserrat"/>
                <a:sym typeface="Montserrat"/>
              </a:rPr>
              <a:t>Gibt den gewünschten Tag für das Bild an.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accent6"/>
                </a:solidFill>
                <a:latin typeface="Montserrat"/>
                <a:ea typeface="Montserrat"/>
                <a:cs typeface="Montserrat"/>
                <a:sym typeface="Montserrat"/>
              </a:rPr>
              <a:t>ImageName:</a:t>
            </a:r>
            <a:r>
              <a:rPr b="0" i="0" lang="en" sz="1200" u="none" cap="none" strike="noStrike">
                <a:solidFill>
                  <a:schemeClr val="lt1"/>
                </a:solidFill>
                <a:latin typeface="Montserrat"/>
                <a:ea typeface="Montserrat"/>
                <a:cs typeface="Montserrat"/>
                <a:sym typeface="Montserrat"/>
              </a:rPr>
              <a:t> Der Name, den Sie Ihrem Bild geben möchten.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accent6"/>
                </a:solidFill>
                <a:latin typeface="Montserrat"/>
                <a:ea typeface="Montserrat"/>
                <a:cs typeface="Montserrat"/>
                <a:sym typeface="Montserrat"/>
              </a:rPr>
              <a:t>TagName: </a:t>
            </a:r>
            <a:r>
              <a:rPr b="0" i="0" lang="en" sz="1200" u="none" cap="none" strike="noStrike">
                <a:solidFill>
                  <a:schemeClr val="lt1"/>
                </a:solidFill>
                <a:latin typeface="Montserrat"/>
                <a:ea typeface="Montserrat"/>
                <a:cs typeface="Montserrat"/>
                <a:sym typeface="Montserrat"/>
              </a:rPr>
              <a:t>Der Tag, den Sie Ihrem Bild geben möchten.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accent6"/>
                </a:solidFill>
                <a:latin typeface="Montserrat"/>
                <a:ea typeface="Montserrat"/>
                <a:cs typeface="Montserrat"/>
                <a:sym typeface="Montserrat"/>
              </a:rPr>
              <a:t>Verzeichnis:</a:t>
            </a:r>
            <a:r>
              <a:rPr b="0" i="0" lang="en" sz="1200" u="none" cap="none" strike="noStrike">
                <a:solidFill>
                  <a:schemeClr val="lt1"/>
                </a:solidFill>
                <a:latin typeface="Montserrat"/>
                <a:ea typeface="Montserrat"/>
                <a:cs typeface="Montserrat"/>
                <a:sym typeface="Montserrat"/>
              </a:rPr>
              <a:t> Das Verzeichnis, in dem sich das Docker File befindet.</a:t>
            </a:r>
            <a:endParaRPr b="0" i="0" sz="1200" u="none" cap="none" strike="noStrike">
              <a:solidFill>
                <a:schemeClr val="lt1"/>
              </a:solidFill>
              <a:latin typeface="Montserrat"/>
              <a:ea typeface="Montserrat"/>
              <a:cs typeface="Montserrat"/>
              <a:sym typeface="Montserrat"/>
            </a:endParaRPr>
          </a:p>
        </p:txBody>
      </p:sp>
      <p:sp>
        <p:nvSpPr>
          <p:cNvPr id="723" name="Google Shape;723;g3134fc11180_0_24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7" name="Shape 727"/>
        <p:cNvGrpSpPr/>
        <p:nvPr/>
      </p:nvGrpSpPr>
      <p:grpSpPr>
        <a:xfrm>
          <a:off x="0" y="0"/>
          <a:ext cx="0" cy="0"/>
          <a:chOff x="0" y="0"/>
          <a:chExt cx="0" cy="0"/>
        </a:xfrm>
      </p:grpSpPr>
      <p:sp>
        <p:nvSpPr>
          <p:cNvPr id="728" name="Google Shape;728;g3134fc11180_0_2462"/>
          <p:cNvSpPr txBox="1"/>
          <p:nvPr/>
        </p:nvSpPr>
        <p:spPr>
          <a:xfrm>
            <a:off x="1048900" y="1730550"/>
            <a:ext cx="7129200" cy="2011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Ein Minimal-Base Docker Image ist eine stark reduzierte Version eines Standard-Images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Enthält nur die absolut notwendigen Komponenten für die Ausführung einer Anwendung.</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Im Gegensatz zu umfangreichen Images sind minimale Images schlank und effizient, was zu kürzeren Startzeiten und geringerem Ressourcenverbrauch führt.</a:t>
            </a:r>
            <a:endParaRPr b="0" i="0" sz="1200" u="none" cap="none" strike="noStrike">
              <a:solidFill>
                <a:schemeClr val="lt1"/>
              </a:solidFill>
              <a:latin typeface="Montserrat"/>
              <a:ea typeface="Montserrat"/>
              <a:cs typeface="Montserrat"/>
              <a:sym typeface="Montserrat"/>
            </a:endParaRPr>
          </a:p>
        </p:txBody>
      </p:sp>
      <p:sp>
        <p:nvSpPr>
          <p:cNvPr id="729" name="Google Shape;729;g3134fc11180_0_2462"/>
          <p:cNvSpPr txBox="1"/>
          <p:nvPr/>
        </p:nvSpPr>
        <p:spPr>
          <a:xfrm>
            <a:off x="1080275" y="848825"/>
            <a:ext cx="57588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Was ist ein Minimal-Base Docker Image?</a:t>
            </a:r>
            <a:endParaRPr b="1" i="0" sz="1800" u="none" cap="none" strike="noStrike">
              <a:solidFill>
                <a:srgbClr val="6EC5F7"/>
              </a:solidFill>
              <a:latin typeface="Montserrat"/>
              <a:ea typeface="Montserrat"/>
              <a:cs typeface="Montserrat"/>
              <a:sym typeface="Montserrat"/>
            </a:endParaRPr>
          </a:p>
        </p:txBody>
      </p:sp>
      <p:pic>
        <p:nvPicPr>
          <p:cNvPr id="730" name="Google Shape;730;g3134fc11180_0_2462"/>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731" name="Google Shape;731;g3134fc11180_0_24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5" name="Shape 735"/>
        <p:cNvGrpSpPr/>
        <p:nvPr/>
      </p:nvGrpSpPr>
      <p:grpSpPr>
        <a:xfrm>
          <a:off x="0" y="0"/>
          <a:ext cx="0" cy="0"/>
          <a:chOff x="0" y="0"/>
          <a:chExt cx="0" cy="0"/>
        </a:xfrm>
      </p:grpSpPr>
      <p:sp>
        <p:nvSpPr>
          <p:cNvPr id="736" name="Google Shape;736;g3134fc11180_0_2469"/>
          <p:cNvSpPr txBox="1"/>
          <p:nvPr/>
        </p:nvSpPr>
        <p:spPr>
          <a:xfrm>
            <a:off x="2003550" y="472950"/>
            <a:ext cx="51369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Beispiele für Minimal-Base Docker Images</a:t>
            </a:r>
            <a:endParaRPr b="1" i="0" sz="1200" u="none" cap="none" strike="noStrike">
              <a:solidFill>
                <a:srgbClr val="6EC5F7"/>
              </a:solidFill>
              <a:latin typeface="Montserrat"/>
              <a:ea typeface="Montserrat"/>
              <a:cs typeface="Montserrat"/>
              <a:sym typeface="Montserrat"/>
            </a:endParaRPr>
          </a:p>
        </p:txBody>
      </p:sp>
      <p:sp>
        <p:nvSpPr>
          <p:cNvPr id="737" name="Google Shape;737;g3134fc11180_0_2469"/>
          <p:cNvSpPr txBox="1"/>
          <p:nvPr/>
        </p:nvSpPr>
        <p:spPr>
          <a:xfrm>
            <a:off x="1605075" y="1464975"/>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Ein beliebtes Minimal-Base Image aufgrund seiner geringen Größe und seiner Sicherheitsmerkmale.</a:t>
            </a:r>
            <a:endParaRPr b="0" i="0" sz="1000" u="none" cap="none" strike="noStrike">
              <a:solidFill>
                <a:schemeClr val="lt1"/>
              </a:solidFill>
              <a:latin typeface="Montserrat"/>
              <a:ea typeface="Montserrat"/>
              <a:cs typeface="Montserrat"/>
              <a:sym typeface="Montserrat"/>
            </a:endParaRPr>
          </a:p>
        </p:txBody>
      </p:sp>
      <p:pic>
        <p:nvPicPr>
          <p:cNvPr id="738" name="Google Shape;738;g3134fc11180_0_2469"/>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739" name="Google Shape;739;g3134fc11180_0_2469"/>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740" name="Google Shape;740;g3134fc11180_0_2469"/>
          <p:cNvPicPr preferRelativeResize="0"/>
          <p:nvPr/>
        </p:nvPicPr>
        <p:blipFill rotWithShape="1">
          <a:blip r:embed="rId5">
            <a:alphaModFix/>
          </a:blip>
          <a:srcRect b="0" l="0" r="0" t="0"/>
          <a:stretch/>
        </p:blipFill>
        <p:spPr>
          <a:xfrm flipH="1" rot="-5400000">
            <a:off x="643388" y="1861525"/>
            <a:ext cx="760199" cy="33950"/>
          </a:xfrm>
          <a:prstGeom prst="rect">
            <a:avLst/>
          </a:prstGeom>
          <a:noFill/>
          <a:ln>
            <a:noFill/>
          </a:ln>
        </p:spPr>
      </p:pic>
      <p:sp>
        <p:nvSpPr>
          <p:cNvPr id="741" name="Google Shape;741;g3134fc11180_0_2469"/>
          <p:cNvSpPr txBox="1"/>
          <p:nvPr/>
        </p:nvSpPr>
        <p:spPr>
          <a:xfrm>
            <a:off x="160387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Alpine Linux</a:t>
            </a:r>
            <a:endParaRPr b="0" i="0" sz="1400" u="none" cap="none" strike="noStrike">
              <a:solidFill>
                <a:schemeClr val="lt1"/>
              </a:solidFill>
              <a:latin typeface="Arial"/>
              <a:ea typeface="Arial"/>
              <a:cs typeface="Arial"/>
              <a:sym typeface="Arial"/>
            </a:endParaRPr>
          </a:p>
        </p:txBody>
      </p:sp>
      <p:pic>
        <p:nvPicPr>
          <p:cNvPr id="742" name="Google Shape;742;g3134fc11180_0_2469"/>
          <p:cNvPicPr preferRelativeResize="0"/>
          <p:nvPr/>
        </p:nvPicPr>
        <p:blipFill rotWithShape="1">
          <a:blip r:embed="rId4">
            <a:alphaModFix/>
          </a:blip>
          <a:srcRect b="0" l="0" r="0" t="0"/>
          <a:stretch/>
        </p:blipFill>
        <p:spPr>
          <a:xfrm>
            <a:off x="879825" y="2258600"/>
            <a:ext cx="287325" cy="287325"/>
          </a:xfrm>
          <a:prstGeom prst="rect">
            <a:avLst/>
          </a:prstGeom>
          <a:noFill/>
          <a:ln>
            <a:noFill/>
          </a:ln>
        </p:spPr>
      </p:pic>
      <p:sp>
        <p:nvSpPr>
          <p:cNvPr id="743" name="Google Shape;743;g3134fc11180_0_2469"/>
          <p:cNvSpPr txBox="1"/>
          <p:nvPr/>
        </p:nvSpPr>
        <p:spPr>
          <a:xfrm>
            <a:off x="1539825" y="2471250"/>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Ein spezielles Image, das keinerlei Betriebssystemkomponenten enthält und ideal für spezialisierte Anwendungsfälle ist.</a:t>
            </a:r>
            <a:endParaRPr b="0" i="0" sz="1000" u="none" cap="none" strike="noStrike">
              <a:solidFill>
                <a:schemeClr val="lt1"/>
              </a:solidFill>
              <a:latin typeface="Montserrat"/>
              <a:ea typeface="Montserrat"/>
              <a:cs typeface="Montserrat"/>
              <a:sym typeface="Montserrat"/>
            </a:endParaRPr>
          </a:p>
        </p:txBody>
      </p:sp>
      <p:sp>
        <p:nvSpPr>
          <p:cNvPr id="744" name="Google Shape;744;g3134fc11180_0_2469"/>
          <p:cNvSpPr txBox="1"/>
          <p:nvPr/>
        </p:nvSpPr>
        <p:spPr>
          <a:xfrm>
            <a:off x="1538625" y="2178150"/>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Scratch</a:t>
            </a:r>
            <a:endParaRPr b="0" i="0" sz="1400" u="none" cap="none" strike="noStrike">
              <a:solidFill>
                <a:schemeClr val="lt1"/>
              </a:solidFill>
              <a:latin typeface="Arial"/>
              <a:ea typeface="Arial"/>
              <a:cs typeface="Arial"/>
              <a:sym typeface="Arial"/>
            </a:endParaRPr>
          </a:p>
        </p:txBody>
      </p:sp>
      <p:pic>
        <p:nvPicPr>
          <p:cNvPr id="745" name="Google Shape;745;g3134fc11180_0_2469"/>
          <p:cNvPicPr preferRelativeResize="0"/>
          <p:nvPr/>
        </p:nvPicPr>
        <p:blipFill rotWithShape="1">
          <a:blip r:embed="rId5">
            <a:alphaModFix/>
          </a:blip>
          <a:srcRect b="0" l="0" r="0" t="0"/>
          <a:stretch/>
        </p:blipFill>
        <p:spPr>
          <a:xfrm flipH="1" rot="10800000">
            <a:off x="1167150" y="2387138"/>
            <a:ext cx="360849" cy="30250"/>
          </a:xfrm>
          <a:prstGeom prst="rect">
            <a:avLst/>
          </a:prstGeom>
          <a:noFill/>
          <a:ln>
            <a:noFill/>
          </a:ln>
        </p:spPr>
      </p:pic>
      <p:pic>
        <p:nvPicPr>
          <p:cNvPr id="746" name="Google Shape;746;g3134fc11180_0_2469"/>
          <p:cNvPicPr preferRelativeResize="0"/>
          <p:nvPr/>
        </p:nvPicPr>
        <p:blipFill rotWithShape="1">
          <a:blip r:embed="rId5">
            <a:alphaModFix/>
          </a:blip>
          <a:srcRect b="0" l="0" r="0" t="0"/>
          <a:stretch/>
        </p:blipFill>
        <p:spPr>
          <a:xfrm flipH="1" rot="-5400000">
            <a:off x="643387" y="2910575"/>
            <a:ext cx="760199" cy="33950"/>
          </a:xfrm>
          <a:prstGeom prst="rect">
            <a:avLst/>
          </a:prstGeom>
          <a:noFill/>
          <a:ln>
            <a:noFill/>
          </a:ln>
        </p:spPr>
      </p:pic>
      <p:pic>
        <p:nvPicPr>
          <p:cNvPr id="747" name="Google Shape;747;g3134fc11180_0_2469"/>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748" name="Google Shape;748;g3134fc11180_0_2469"/>
          <p:cNvPicPr preferRelativeResize="0"/>
          <p:nvPr/>
        </p:nvPicPr>
        <p:blipFill rotWithShape="1">
          <a:blip r:embed="rId6">
            <a:alphaModFix/>
          </a:blip>
          <a:srcRect b="0" l="0" r="0" t="0"/>
          <a:stretch/>
        </p:blipFill>
        <p:spPr>
          <a:xfrm>
            <a:off x="1439975" y="2361743"/>
            <a:ext cx="88025" cy="84356"/>
          </a:xfrm>
          <a:prstGeom prst="rect">
            <a:avLst/>
          </a:prstGeom>
          <a:noFill/>
          <a:ln>
            <a:noFill/>
          </a:ln>
        </p:spPr>
      </p:pic>
      <p:sp>
        <p:nvSpPr>
          <p:cNvPr id="749" name="Google Shape;749;g3134fc11180_0_24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3" name="Shape 753"/>
        <p:cNvGrpSpPr/>
        <p:nvPr/>
      </p:nvGrpSpPr>
      <p:grpSpPr>
        <a:xfrm>
          <a:off x="0" y="0"/>
          <a:ext cx="0" cy="0"/>
          <a:chOff x="0" y="0"/>
          <a:chExt cx="0" cy="0"/>
        </a:xfrm>
      </p:grpSpPr>
      <p:sp>
        <p:nvSpPr>
          <p:cNvPr id="754" name="Google Shape;754;g3134fc11180_0_2486"/>
          <p:cNvSpPr txBox="1"/>
          <p:nvPr/>
        </p:nvSpPr>
        <p:spPr>
          <a:xfrm>
            <a:off x="2003550" y="472950"/>
            <a:ext cx="51369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Einsatzszenarien für Minimal-Base Docker Images</a:t>
            </a:r>
            <a:endParaRPr b="1" i="0" sz="1200" u="none" cap="none" strike="noStrike">
              <a:solidFill>
                <a:srgbClr val="6EC5F7"/>
              </a:solidFill>
              <a:latin typeface="Montserrat"/>
              <a:ea typeface="Montserrat"/>
              <a:cs typeface="Montserrat"/>
              <a:sym typeface="Montserrat"/>
            </a:endParaRPr>
          </a:p>
        </p:txBody>
      </p:sp>
      <p:sp>
        <p:nvSpPr>
          <p:cNvPr id="755" name="Google Shape;755;g3134fc11180_0_2486"/>
          <p:cNvSpPr txBox="1"/>
          <p:nvPr/>
        </p:nvSpPr>
        <p:spPr>
          <a:xfrm>
            <a:off x="1605075" y="1464975"/>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Für einzelne Microservices sind minimale Images besonders effektiv, um die Startzeit zu minimieren und die Skalierbarkeit zu verbessern.</a:t>
            </a:r>
            <a:endParaRPr b="0" i="0" sz="1000" u="none" cap="none" strike="noStrike">
              <a:solidFill>
                <a:schemeClr val="lt1"/>
              </a:solidFill>
              <a:latin typeface="Montserrat"/>
              <a:ea typeface="Montserrat"/>
              <a:cs typeface="Montserrat"/>
              <a:sym typeface="Montserrat"/>
            </a:endParaRPr>
          </a:p>
        </p:txBody>
      </p:sp>
      <p:pic>
        <p:nvPicPr>
          <p:cNvPr id="756" name="Google Shape;756;g3134fc11180_0_2486"/>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757" name="Google Shape;757;g3134fc11180_0_2486"/>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758" name="Google Shape;758;g3134fc11180_0_2486"/>
          <p:cNvPicPr preferRelativeResize="0"/>
          <p:nvPr/>
        </p:nvPicPr>
        <p:blipFill rotWithShape="1">
          <a:blip r:embed="rId5">
            <a:alphaModFix/>
          </a:blip>
          <a:srcRect b="0" l="0" r="0" t="0"/>
          <a:stretch/>
        </p:blipFill>
        <p:spPr>
          <a:xfrm flipH="1" rot="-5400000">
            <a:off x="643388" y="1861525"/>
            <a:ext cx="760199" cy="33950"/>
          </a:xfrm>
          <a:prstGeom prst="rect">
            <a:avLst/>
          </a:prstGeom>
          <a:noFill/>
          <a:ln>
            <a:noFill/>
          </a:ln>
        </p:spPr>
      </p:pic>
      <p:sp>
        <p:nvSpPr>
          <p:cNvPr id="759" name="Google Shape;759;g3134fc11180_0_2486"/>
          <p:cNvSpPr txBox="1"/>
          <p:nvPr/>
        </p:nvSpPr>
        <p:spPr>
          <a:xfrm>
            <a:off x="160387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Microservices-Architekturen</a:t>
            </a:r>
            <a:endParaRPr b="0" i="0" sz="1400" u="none" cap="none" strike="noStrike">
              <a:solidFill>
                <a:schemeClr val="lt1"/>
              </a:solidFill>
              <a:latin typeface="Arial"/>
              <a:ea typeface="Arial"/>
              <a:cs typeface="Arial"/>
              <a:sym typeface="Arial"/>
            </a:endParaRPr>
          </a:p>
        </p:txBody>
      </p:sp>
      <p:pic>
        <p:nvPicPr>
          <p:cNvPr id="760" name="Google Shape;760;g3134fc11180_0_2486"/>
          <p:cNvPicPr preferRelativeResize="0"/>
          <p:nvPr/>
        </p:nvPicPr>
        <p:blipFill rotWithShape="1">
          <a:blip r:embed="rId4">
            <a:alphaModFix/>
          </a:blip>
          <a:srcRect b="0" l="0" r="0" t="0"/>
          <a:stretch/>
        </p:blipFill>
        <p:spPr>
          <a:xfrm>
            <a:off x="879825" y="2258600"/>
            <a:ext cx="287325" cy="287325"/>
          </a:xfrm>
          <a:prstGeom prst="rect">
            <a:avLst/>
          </a:prstGeom>
          <a:noFill/>
          <a:ln>
            <a:noFill/>
          </a:ln>
        </p:spPr>
      </p:pic>
      <p:sp>
        <p:nvSpPr>
          <p:cNvPr id="761" name="Google Shape;761;g3134fc11180_0_2486"/>
          <p:cNvSpPr txBox="1"/>
          <p:nvPr/>
        </p:nvSpPr>
        <p:spPr>
          <a:xfrm>
            <a:off x="1539825" y="2471250"/>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In Umgebungen wie Kubernetes, wo Tausende von Containern verwaltet werden, können minimale Images signifikante Leistungsverbesserungen bieten.</a:t>
            </a:r>
            <a:endParaRPr b="0" i="0" sz="1000" u="none" cap="none" strike="noStrike">
              <a:solidFill>
                <a:schemeClr val="lt1"/>
              </a:solidFill>
              <a:latin typeface="Montserrat"/>
              <a:ea typeface="Montserrat"/>
              <a:cs typeface="Montserrat"/>
              <a:sym typeface="Montserrat"/>
            </a:endParaRPr>
          </a:p>
        </p:txBody>
      </p:sp>
      <p:sp>
        <p:nvSpPr>
          <p:cNvPr id="762" name="Google Shape;762;g3134fc11180_0_2486"/>
          <p:cNvSpPr txBox="1"/>
          <p:nvPr/>
        </p:nvSpPr>
        <p:spPr>
          <a:xfrm>
            <a:off x="1538625" y="2178150"/>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Container-Orchestrierung</a:t>
            </a:r>
            <a:endParaRPr b="0" i="0" sz="1400" u="none" cap="none" strike="noStrike">
              <a:solidFill>
                <a:schemeClr val="lt1"/>
              </a:solidFill>
              <a:latin typeface="Arial"/>
              <a:ea typeface="Arial"/>
              <a:cs typeface="Arial"/>
              <a:sym typeface="Arial"/>
            </a:endParaRPr>
          </a:p>
        </p:txBody>
      </p:sp>
      <p:pic>
        <p:nvPicPr>
          <p:cNvPr id="763" name="Google Shape;763;g3134fc11180_0_2486"/>
          <p:cNvPicPr preferRelativeResize="0"/>
          <p:nvPr/>
        </p:nvPicPr>
        <p:blipFill rotWithShape="1">
          <a:blip r:embed="rId5">
            <a:alphaModFix/>
          </a:blip>
          <a:srcRect b="0" l="0" r="0" t="0"/>
          <a:stretch/>
        </p:blipFill>
        <p:spPr>
          <a:xfrm flipH="1" rot="10800000">
            <a:off x="1167150" y="2387138"/>
            <a:ext cx="360849" cy="30250"/>
          </a:xfrm>
          <a:prstGeom prst="rect">
            <a:avLst/>
          </a:prstGeom>
          <a:noFill/>
          <a:ln>
            <a:noFill/>
          </a:ln>
        </p:spPr>
      </p:pic>
      <p:pic>
        <p:nvPicPr>
          <p:cNvPr id="764" name="Google Shape;764;g3134fc11180_0_2486"/>
          <p:cNvPicPr preferRelativeResize="0"/>
          <p:nvPr/>
        </p:nvPicPr>
        <p:blipFill rotWithShape="1">
          <a:blip r:embed="rId5">
            <a:alphaModFix/>
          </a:blip>
          <a:srcRect b="0" l="0" r="0" t="0"/>
          <a:stretch/>
        </p:blipFill>
        <p:spPr>
          <a:xfrm flipH="1" rot="-5400000">
            <a:off x="643387" y="2910575"/>
            <a:ext cx="760199" cy="33950"/>
          </a:xfrm>
          <a:prstGeom prst="rect">
            <a:avLst/>
          </a:prstGeom>
          <a:noFill/>
          <a:ln>
            <a:noFill/>
          </a:ln>
        </p:spPr>
      </p:pic>
      <p:pic>
        <p:nvPicPr>
          <p:cNvPr id="765" name="Google Shape;765;g3134fc11180_0_2486"/>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766" name="Google Shape;766;g3134fc11180_0_2486"/>
          <p:cNvPicPr preferRelativeResize="0"/>
          <p:nvPr/>
        </p:nvPicPr>
        <p:blipFill rotWithShape="1">
          <a:blip r:embed="rId6">
            <a:alphaModFix/>
          </a:blip>
          <a:srcRect b="0" l="0" r="0" t="0"/>
          <a:stretch/>
        </p:blipFill>
        <p:spPr>
          <a:xfrm>
            <a:off x="1439975" y="2361743"/>
            <a:ext cx="88025" cy="84356"/>
          </a:xfrm>
          <a:prstGeom prst="rect">
            <a:avLst/>
          </a:prstGeom>
          <a:noFill/>
          <a:ln>
            <a:noFill/>
          </a:ln>
        </p:spPr>
      </p:pic>
      <p:sp>
        <p:nvSpPr>
          <p:cNvPr id="767" name="Google Shape;767;g3134fc11180_0_24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1" name="Shape 771"/>
        <p:cNvGrpSpPr/>
        <p:nvPr/>
      </p:nvGrpSpPr>
      <p:grpSpPr>
        <a:xfrm>
          <a:off x="0" y="0"/>
          <a:ext cx="0" cy="0"/>
          <a:chOff x="0" y="0"/>
          <a:chExt cx="0" cy="0"/>
        </a:xfrm>
      </p:grpSpPr>
      <p:sp>
        <p:nvSpPr>
          <p:cNvPr id="772" name="Google Shape;772;g3134fc11180_0_2553"/>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Schritte zur Erstellung eines Dockerfiles</a:t>
            </a:r>
            <a:endParaRPr b="1" i="0" sz="1200" u="none" cap="none" strike="noStrike">
              <a:solidFill>
                <a:srgbClr val="6EC5F7"/>
              </a:solidFill>
              <a:latin typeface="Montserrat"/>
              <a:ea typeface="Montserrat"/>
              <a:cs typeface="Montserrat"/>
              <a:sym typeface="Montserrat"/>
            </a:endParaRPr>
          </a:p>
        </p:txBody>
      </p:sp>
      <p:sp>
        <p:nvSpPr>
          <p:cNvPr id="773" name="Google Shape;773;g3134fc11180_0_2553"/>
          <p:cNvSpPr txBox="1"/>
          <p:nvPr/>
        </p:nvSpPr>
        <p:spPr>
          <a:xfrm>
            <a:off x="1605075" y="1464975"/>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Die CMD-Anweisung wird verwendet, um einen Befehl zur Laufzeit auszuführen, wenn der Container gestartet wird.</a:t>
            </a:r>
            <a:endParaRPr b="0" i="0" sz="1000" u="none" cap="none" strike="noStrike">
              <a:solidFill>
                <a:schemeClr val="lt1"/>
              </a:solidFill>
              <a:latin typeface="Montserrat"/>
              <a:ea typeface="Montserrat"/>
              <a:cs typeface="Montserrat"/>
              <a:sym typeface="Montserrat"/>
            </a:endParaRPr>
          </a:p>
        </p:txBody>
      </p:sp>
      <p:pic>
        <p:nvPicPr>
          <p:cNvPr id="774" name="Google Shape;774;g3134fc11180_0_2553"/>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775" name="Google Shape;775;g3134fc11180_0_2553"/>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776" name="Google Shape;776;g3134fc11180_0_2553"/>
          <p:cNvPicPr preferRelativeResize="0"/>
          <p:nvPr/>
        </p:nvPicPr>
        <p:blipFill rotWithShape="1">
          <a:blip r:embed="rId5">
            <a:alphaModFix/>
          </a:blip>
          <a:srcRect b="0" l="0" r="0" t="0"/>
          <a:stretch/>
        </p:blipFill>
        <p:spPr>
          <a:xfrm flipH="1" rot="-5400000">
            <a:off x="643388" y="1861525"/>
            <a:ext cx="760199" cy="33950"/>
          </a:xfrm>
          <a:prstGeom prst="rect">
            <a:avLst/>
          </a:prstGeom>
          <a:noFill/>
          <a:ln>
            <a:noFill/>
          </a:ln>
        </p:spPr>
      </p:pic>
      <p:sp>
        <p:nvSpPr>
          <p:cNvPr id="777" name="Google Shape;777;g3134fc11180_0_2553"/>
          <p:cNvSpPr txBox="1"/>
          <p:nvPr/>
        </p:nvSpPr>
        <p:spPr>
          <a:xfrm>
            <a:off x="160387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CMD-Anweisung</a:t>
            </a:r>
            <a:endParaRPr b="0" i="0" sz="1400" u="none" cap="none" strike="noStrike">
              <a:solidFill>
                <a:schemeClr val="lt1"/>
              </a:solidFill>
              <a:latin typeface="Arial"/>
              <a:ea typeface="Arial"/>
              <a:cs typeface="Arial"/>
              <a:sym typeface="Arial"/>
            </a:endParaRPr>
          </a:p>
        </p:txBody>
      </p:sp>
      <p:pic>
        <p:nvPicPr>
          <p:cNvPr id="778" name="Google Shape;778;g3134fc11180_0_2553"/>
          <p:cNvPicPr preferRelativeResize="0"/>
          <p:nvPr/>
        </p:nvPicPr>
        <p:blipFill rotWithShape="1">
          <a:blip r:embed="rId4">
            <a:alphaModFix/>
          </a:blip>
          <a:srcRect b="0" l="0" r="0" t="0"/>
          <a:stretch/>
        </p:blipFill>
        <p:spPr>
          <a:xfrm>
            <a:off x="879825" y="2258600"/>
            <a:ext cx="287325" cy="287325"/>
          </a:xfrm>
          <a:prstGeom prst="rect">
            <a:avLst/>
          </a:prstGeom>
          <a:noFill/>
          <a:ln>
            <a:noFill/>
          </a:ln>
        </p:spPr>
      </p:pic>
      <p:sp>
        <p:nvSpPr>
          <p:cNvPr id="779" name="Google Shape;779;g3134fc11180_0_2553"/>
          <p:cNvSpPr txBox="1"/>
          <p:nvPr/>
        </p:nvSpPr>
        <p:spPr>
          <a:xfrm>
            <a:off x="1539825" y="2471250"/>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Die ENTRYPOINT-Anweisung kann ebenfalls verwendet werden, um Befehle zur Laufzeit für den Container auszuführen. Sie ist jedoch flexibler als CMD.</a:t>
            </a:r>
            <a:endParaRPr b="0" i="0" sz="1000" u="none" cap="none" strike="noStrike">
              <a:solidFill>
                <a:schemeClr val="lt1"/>
              </a:solidFill>
              <a:latin typeface="Montserrat"/>
              <a:ea typeface="Montserrat"/>
              <a:cs typeface="Montserrat"/>
              <a:sym typeface="Montserrat"/>
            </a:endParaRPr>
          </a:p>
        </p:txBody>
      </p:sp>
      <p:sp>
        <p:nvSpPr>
          <p:cNvPr id="780" name="Google Shape;780;g3134fc11180_0_2553"/>
          <p:cNvSpPr txBox="1"/>
          <p:nvPr/>
        </p:nvSpPr>
        <p:spPr>
          <a:xfrm>
            <a:off x="1538625" y="2178150"/>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ENTRYPOINT-Anweisung</a:t>
            </a:r>
            <a:endParaRPr b="0" i="0" sz="1400" u="none" cap="none" strike="noStrike">
              <a:solidFill>
                <a:schemeClr val="lt1"/>
              </a:solidFill>
              <a:latin typeface="Arial"/>
              <a:ea typeface="Arial"/>
              <a:cs typeface="Arial"/>
              <a:sym typeface="Arial"/>
            </a:endParaRPr>
          </a:p>
        </p:txBody>
      </p:sp>
      <p:pic>
        <p:nvPicPr>
          <p:cNvPr id="781" name="Google Shape;781;g3134fc11180_0_2553"/>
          <p:cNvPicPr preferRelativeResize="0"/>
          <p:nvPr/>
        </p:nvPicPr>
        <p:blipFill rotWithShape="1">
          <a:blip r:embed="rId5">
            <a:alphaModFix/>
          </a:blip>
          <a:srcRect b="0" l="0" r="0" t="0"/>
          <a:stretch/>
        </p:blipFill>
        <p:spPr>
          <a:xfrm flipH="1" rot="10800000">
            <a:off x="1167150" y="2387138"/>
            <a:ext cx="360849" cy="30250"/>
          </a:xfrm>
          <a:prstGeom prst="rect">
            <a:avLst/>
          </a:prstGeom>
          <a:noFill/>
          <a:ln>
            <a:noFill/>
          </a:ln>
        </p:spPr>
      </p:pic>
      <p:pic>
        <p:nvPicPr>
          <p:cNvPr id="782" name="Google Shape;782;g3134fc11180_0_2553"/>
          <p:cNvPicPr preferRelativeResize="0"/>
          <p:nvPr/>
        </p:nvPicPr>
        <p:blipFill rotWithShape="1">
          <a:blip r:embed="rId5">
            <a:alphaModFix/>
          </a:blip>
          <a:srcRect b="0" l="0" r="0" t="0"/>
          <a:stretch/>
        </p:blipFill>
        <p:spPr>
          <a:xfrm flipH="1" rot="-5400000">
            <a:off x="643387" y="2910575"/>
            <a:ext cx="760199" cy="33950"/>
          </a:xfrm>
          <a:prstGeom prst="rect">
            <a:avLst/>
          </a:prstGeom>
          <a:noFill/>
          <a:ln>
            <a:noFill/>
          </a:ln>
        </p:spPr>
      </p:pic>
      <p:pic>
        <p:nvPicPr>
          <p:cNvPr id="783" name="Google Shape;783;g3134fc11180_0_2553"/>
          <p:cNvPicPr preferRelativeResize="0"/>
          <p:nvPr/>
        </p:nvPicPr>
        <p:blipFill rotWithShape="1">
          <a:blip r:embed="rId4">
            <a:alphaModFix/>
          </a:blip>
          <a:srcRect b="0" l="0" r="0" t="0"/>
          <a:stretch/>
        </p:blipFill>
        <p:spPr>
          <a:xfrm>
            <a:off x="879825" y="3307650"/>
            <a:ext cx="287325" cy="287325"/>
          </a:xfrm>
          <a:prstGeom prst="rect">
            <a:avLst/>
          </a:prstGeom>
          <a:noFill/>
          <a:ln>
            <a:noFill/>
          </a:ln>
        </p:spPr>
      </p:pic>
      <p:sp>
        <p:nvSpPr>
          <p:cNvPr id="784" name="Google Shape;784;g3134fc11180_0_2553"/>
          <p:cNvSpPr txBox="1"/>
          <p:nvPr/>
        </p:nvSpPr>
        <p:spPr>
          <a:xfrm>
            <a:off x="1539825" y="3520300"/>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Die ENV-Anweisung wird verwendet, um Umgebungsvariablen im Container zu setzen.</a:t>
            </a:r>
            <a:endParaRPr b="0" i="0" sz="1000" u="none" cap="none" strike="noStrike">
              <a:solidFill>
                <a:schemeClr val="lt1"/>
              </a:solidFill>
              <a:latin typeface="Montserrat"/>
              <a:ea typeface="Montserrat"/>
              <a:cs typeface="Montserrat"/>
              <a:sym typeface="Montserrat"/>
            </a:endParaRPr>
          </a:p>
        </p:txBody>
      </p:sp>
      <p:sp>
        <p:nvSpPr>
          <p:cNvPr id="785" name="Google Shape;785;g3134fc11180_0_2553"/>
          <p:cNvSpPr txBox="1"/>
          <p:nvPr/>
        </p:nvSpPr>
        <p:spPr>
          <a:xfrm>
            <a:off x="1538625" y="3227200"/>
            <a:ext cx="4494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ENV-Anweisung</a:t>
            </a:r>
            <a:endParaRPr b="0" i="0" sz="1400" u="none" cap="none" strike="noStrike">
              <a:solidFill>
                <a:schemeClr val="lt1"/>
              </a:solidFill>
              <a:latin typeface="Arial"/>
              <a:ea typeface="Arial"/>
              <a:cs typeface="Arial"/>
              <a:sym typeface="Arial"/>
            </a:endParaRPr>
          </a:p>
        </p:txBody>
      </p:sp>
      <p:pic>
        <p:nvPicPr>
          <p:cNvPr id="786" name="Google Shape;786;g3134fc11180_0_2553"/>
          <p:cNvPicPr preferRelativeResize="0"/>
          <p:nvPr/>
        </p:nvPicPr>
        <p:blipFill rotWithShape="1">
          <a:blip r:embed="rId5">
            <a:alphaModFix/>
          </a:blip>
          <a:srcRect b="0" l="0" r="0" t="0"/>
          <a:stretch/>
        </p:blipFill>
        <p:spPr>
          <a:xfrm flipH="1" rot="10800000">
            <a:off x="1167150" y="3436188"/>
            <a:ext cx="360849" cy="30250"/>
          </a:xfrm>
          <a:prstGeom prst="rect">
            <a:avLst/>
          </a:prstGeom>
          <a:noFill/>
          <a:ln>
            <a:noFill/>
          </a:ln>
        </p:spPr>
      </p:pic>
      <p:pic>
        <p:nvPicPr>
          <p:cNvPr id="787" name="Google Shape;787;g3134fc11180_0_2553"/>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788" name="Google Shape;788;g3134fc11180_0_2553"/>
          <p:cNvPicPr preferRelativeResize="0"/>
          <p:nvPr/>
        </p:nvPicPr>
        <p:blipFill rotWithShape="1">
          <a:blip r:embed="rId6">
            <a:alphaModFix/>
          </a:blip>
          <a:srcRect b="0" l="0" r="0" t="0"/>
          <a:stretch/>
        </p:blipFill>
        <p:spPr>
          <a:xfrm>
            <a:off x="1439975" y="2361743"/>
            <a:ext cx="88025" cy="84356"/>
          </a:xfrm>
          <a:prstGeom prst="rect">
            <a:avLst/>
          </a:prstGeom>
          <a:noFill/>
          <a:ln>
            <a:noFill/>
          </a:ln>
        </p:spPr>
      </p:pic>
      <p:pic>
        <p:nvPicPr>
          <p:cNvPr id="789" name="Google Shape;789;g3134fc11180_0_2553"/>
          <p:cNvPicPr preferRelativeResize="0"/>
          <p:nvPr/>
        </p:nvPicPr>
        <p:blipFill rotWithShape="1">
          <a:blip r:embed="rId6">
            <a:alphaModFix/>
          </a:blip>
          <a:srcRect b="0" l="0" r="0" t="0"/>
          <a:stretch/>
        </p:blipFill>
        <p:spPr>
          <a:xfrm>
            <a:off x="1451800" y="3409543"/>
            <a:ext cx="88025" cy="84356"/>
          </a:xfrm>
          <a:prstGeom prst="rect">
            <a:avLst/>
          </a:prstGeom>
          <a:noFill/>
          <a:ln>
            <a:noFill/>
          </a:ln>
        </p:spPr>
      </p:pic>
      <p:pic>
        <p:nvPicPr>
          <p:cNvPr id="790" name="Google Shape;790;g3134fc11180_0_2553"/>
          <p:cNvPicPr preferRelativeResize="0"/>
          <p:nvPr/>
        </p:nvPicPr>
        <p:blipFill rotWithShape="1">
          <a:blip r:embed="rId5">
            <a:alphaModFix/>
          </a:blip>
          <a:srcRect b="0" l="0" r="0" t="0"/>
          <a:stretch/>
        </p:blipFill>
        <p:spPr>
          <a:xfrm flipH="1" rot="-5400000">
            <a:off x="643400" y="3959625"/>
            <a:ext cx="760199" cy="33950"/>
          </a:xfrm>
          <a:prstGeom prst="rect">
            <a:avLst/>
          </a:prstGeom>
          <a:noFill/>
          <a:ln>
            <a:noFill/>
          </a:ln>
        </p:spPr>
      </p:pic>
      <p:sp>
        <p:nvSpPr>
          <p:cNvPr id="791" name="Google Shape;791;g3134fc11180_0_25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5" name="Shape 795"/>
        <p:cNvGrpSpPr/>
        <p:nvPr/>
      </p:nvGrpSpPr>
      <p:grpSpPr>
        <a:xfrm>
          <a:off x="0" y="0"/>
          <a:ext cx="0" cy="0"/>
          <a:chOff x="0" y="0"/>
          <a:chExt cx="0" cy="0"/>
        </a:xfrm>
      </p:grpSpPr>
      <p:sp>
        <p:nvSpPr>
          <p:cNvPr id="796" name="Google Shape;796;g3134fc11180_0_2576"/>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Schritte zur Erstellung eines Dockerfiles</a:t>
            </a:r>
            <a:endParaRPr b="1" i="0" sz="1200" u="none" cap="none" strike="noStrike">
              <a:solidFill>
                <a:srgbClr val="6EC5F7"/>
              </a:solidFill>
              <a:latin typeface="Montserrat"/>
              <a:ea typeface="Montserrat"/>
              <a:cs typeface="Montserrat"/>
              <a:sym typeface="Montserrat"/>
            </a:endParaRPr>
          </a:p>
        </p:txBody>
      </p:sp>
      <p:sp>
        <p:nvSpPr>
          <p:cNvPr id="797" name="Google Shape;797;g3134fc11180_0_2576"/>
          <p:cNvSpPr txBox="1"/>
          <p:nvPr/>
        </p:nvSpPr>
        <p:spPr>
          <a:xfrm>
            <a:off x="1603875" y="1620650"/>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Die WORKDIR-Anweisung wird verwendet, um das Arbeitsverzeichnis des Containers festzulegen.</a:t>
            </a:r>
            <a:endParaRPr b="0" i="0" sz="1000" u="none" cap="none" strike="noStrike">
              <a:solidFill>
                <a:schemeClr val="lt1"/>
              </a:solidFill>
              <a:latin typeface="Montserrat"/>
              <a:ea typeface="Montserrat"/>
              <a:cs typeface="Montserrat"/>
              <a:sym typeface="Montserrat"/>
            </a:endParaRPr>
          </a:p>
        </p:txBody>
      </p:sp>
      <p:pic>
        <p:nvPicPr>
          <p:cNvPr id="798" name="Google Shape;798;g3134fc11180_0_2576"/>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799" name="Google Shape;799;g3134fc11180_0_2576"/>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800" name="Google Shape;800;g3134fc11180_0_2576"/>
          <p:cNvPicPr preferRelativeResize="0"/>
          <p:nvPr/>
        </p:nvPicPr>
        <p:blipFill rotWithShape="1">
          <a:blip r:embed="rId5">
            <a:alphaModFix/>
          </a:blip>
          <a:srcRect b="0" l="0" r="0" t="0"/>
          <a:stretch/>
        </p:blipFill>
        <p:spPr>
          <a:xfrm flipH="1" rot="-5400000">
            <a:off x="643388" y="1861525"/>
            <a:ext cx="760199" cy="33950"/>
          </a:xfrm>
          <a:prstGeom prst="rect">
            <a:avLst/>
          </a:prstGeom>
          <a:noFill/>
          <a:ln>
            <a:noFill/>
          </a:ln>
        </p:spPr>
      </p:pic>
      <p:sp>
        <p:nvSpPr>
          <p:cNvPr id="801" name="Google Shape;801;g3134fc11180_0_2576"/>
          <p:cNvSpPr txBox="1"/>
          <p:nvPr/>
        </p:nvSpPr>
        <p:spPr>
          <a:xfrm>
            <a:off x="160387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WORKDIR-Anweisung</a:t>
            </a:r>
            <a:endParaRPr b="0" i="0" sz="1400" u="none" cap="none" strike="noStrike">
              <a:solidFill>
                <a:schemeClr val="lt1"/>
              </a:solidFill>
              <a:latin typeface="Arial"/>
              <a:ea typeface="Arial"/>
              <a:cs typeface="Arial"/>
              <a:sym typeface="Arial"/>
            </a:endParaRPr>
          </a:p>
        </p:txBody>
      </p:sp>
      <p:pic>
        <p:nvPicPr>
          <p:cNvPr id="802" name="Google Shape;802;g3134fc11180_0_2576"/>
          <p:cNvPicPr preferRelativeResize="0"/>
          <p:nvPr/>
        </p:nvPicPr>
        <p:blipFill rotWithShape="1">
          <a:blip r:embed="rId4">
            <a:alphaModFix/>
          </a:blip>
          <a:srcRect b="0" l="0" r="0" t="0"/>
          <a:stretch/>
        </p:blipFill>
        <p:spPr>
          <a:xfrm>
            <a:off x="879825" y="2258600"/>
            <a:ext cx="287325" cy="287325"/>
          </a:xfrm>
          <a:prstGeom prst="rect">
            <a:avLst/>
          </a:prstGeom>
          <a:noFill/>
          <a:ln>
            <a:noFill/>
          </a:ln>
        </p:spPr>
      </p:pic>
      <p:sp>
        <p:nvSpPr>
          <p:cNvPr id="803" name="Google Shape;803;g3134fc11180_0_2576"/>
          <p:cNvSpPr txBox="1"/>
          <p:nvPr/>
        </p:nvSpPr>
        <p:spPr>
          <a:xfrm>
            <a:off x="1539825" y="2471250"/>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Die COPY-Anweisung wird verwendet, um Dateien oder Verzeichnisse vom Host in den Container zu kopieren.</a:t>
            </a:r>
            <a:endParaRPr b="0" i="0" sz="1000" u="none" cap="none" strike="noStrike">
              <a:solidFill>
                <a:schemeClr val="lt1"/>
              </a:solidFill>
              <a:latin typeface="Montserrat"/>
              <a:ea typeface="Montserrat"/>
              <a:cs typeface="Montserrat"/>
              <a:sym typeface="Montserrat"/>
            </a:endParaRPr>
          </a:p>
        </p:txBody>
      </p:sp>
      <p:sp>
        <p:nvSpPr>
          <p:cNvPr id="804" name="Google Shape;804;g3134fc11180_0_2576"/>
          <p:cNvSpPr txBox="1"/>
          <p:nvPr/>
        </p:nvSpPr>
        <p:spPr>
          <a:xfrm>
            <a:off x="1538625" y="2178150"/>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COPY-Anweisung</a:t>
            </a:r>
            <a:endParaRPr b="0" i="0" sz="1400" u="none" cap="none" strike="noStrike">
              <a:solidFill>
                <a:schemeClr val="lt1"/>
              </a:solidFill>
              <a:latin typeface="Arial"/>
              <a:ea typeface="Arial"/>
              <a:cs typeface="Arial"/>
              <a:sym typeface="Arial"/>
            </a:endParaRPr>
          </a:p>
        </p:txBody>
      </p:sp>
      <p:pic>
        <p:nvPicPr>
          <p:cNvPr id="805" name="Google Shape;805;g3134fc11180_0_2576"/>
          <p:cNvPicPr preferRelativeResize="0"/>
          <p:nvPr/>
        </p:nvPicPr>
        <p:blipFill rotWithShape="1">
          <a:blip r:embed="rId5">
            <a:alphaModFix/>
          </a:blip>
          <a:srcRect b="0" l="0" r="0" t="0"/>
          <a:stretch/>
        </p:blipFill>
        <p:spPr>
          <a:xfrm flipH="1" rot="10800000">
            <a:off x="1167150" y="2387138"/>
            <a:ext cx="360849" cy="30250"/>
          </a:xfrm>
          <a:prstGeom prst="rect">
            <a:avLst/>
          </a:prstGeom>
          <a:noFill/>
          <a:ln>
            <a:noFill/>
          </a:ln>
        </p:spPr>
      </p:pic>
      <p:pic>
        <p:nvPicPr>
          <p:cNvPr id="806" name="Google Shape;806;g3134fc11180_0_2576"/>
          <p:cNvPicPr preferRelativeResize="0"/>
          <p:nvPr/>
        </p:nvPicPr>
        <p:blipFill rotWithShape="1">
          <a:blip r:embed="rId5">
            <a:alphaModFix/>
          </a:blip>
          <a:srcRect b="0" l="0" r="0" t="0"/>
          <a:stretch/>
        </p:blipFill>
        <p:spPr>
          <a:xfrm flipH="1" rot="-5400000">
            <a:off x="643387" y="2910575"/>
            <a:ext cx="760199" cy="33950"/>
          </a:xfrm>
          <a:prstGeom prst="rect">
            <a:avLst/>
          </a:prstGeom>
          <a:noFill/>
          <a:ln>
            <a:noFill/>
          </a:ln>
        </p:spPr>
      </p:pic>
      <p:pic>
        <p:nvPicPr>
          <p:cNvPr id="807" name="Google Shape;807;g3134fc11180_0_2576"/>
          <p:cNvPicPr preferRelativeResize="0"/>
          <p:nvPr/>
        </p:nvPicPr>
        <p:blipFill rotWithShape="1">
          <a:blip r:embed="rId4">
            <a:alphaModFix/>
          </a:blip>
          <a:srcRect b="0" l="0" r="0" t="0"/>
          <a:stretch/>
        </p:blipFill>
        <p:spPr>
          <a:xfrm>
            <a:off x="879825" y="3307650"/>
            <a:ext cx="287325" cy="287325"/>
          </a:xfrm>
          <a:prstGeom prst="rect">
            <a:avLst/>
          </a:prstGeom>
          <a:noFill/>
          <a:ln>
            <a:noFill/>
          </a:ln>
        </p:spPr>
      </p:pic>
      <p:sp>
        <p:nvSpPr>
          <p:cNvPr id="808" name="Google Shape;808;g3134fc11180_0_2576"/>
          <p:cNvSpPr txBox="1"/>
          <p:nvPr/>
        </p:nvSpPr>
        <p:spPr>
          <a:xfrm>
            <a:off x="1539825" y="3520300"/>
            <a:ext cx="55491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Die ADD-Anweisung ist ähnlich wie COPY, ermöglicht jedoch zusätzliche Funktionen wie das Entpacken von Tar-Archiven und das Herunterladen von Dateien von URLs.</a:t>
            </a:r>
            <a:endParaRPr b="0" i="0" sz="1000" u="none" cap="none" strike="noStrike">
              <a:solidFill>
                <a:schemeClr val="lt1"/>
              </a:solidFill>
              <a:latin typeface="Montserrat"/>
              <a:ea typeface="Montserrat"/>
              <a:cs typeface="Montserrat"/>
              <a:sym typeface="Montserrat"/>
            </a:endParaRPr>
          </a:p>
        </p:txBody>
      </p:sp>
      <p:sp>
        <p:nvSpPr>
          <p:cNvPr id="809" name="Google Shape;809;g3134fc11180_0_2576"/>
          <p:cNvSpPr txBox="1"/>
          <p:nvPr/>
        </p:nvSpPr>
        <p:spPr>
          <a:xfrm>
            <a:off x="1538625" y="3227200"/>
            <a:ext cx="4494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ADD-Anweisung</a:t>
            </a:r>
            <a:endParaRPr b="0" i="0" sz="1400" u="none" cap="none" strike="noStrike">
              <a:solidFill>
                <a:schemeClr val="lt1"/>
              </a:solidFill>
              <a:latin typeface="Arial"/>
              <a:ea typeface="Arial"/>
              <a:cs typeface="Arial"/>
              <a:sym typeface="Arial"/>
            </a:endParaRPr>
          </a:p>
        </p:txBody>
      </p:sp>
      <p:pic>
        <p:nvPicPr>
          <p:cNvPr id="810" name="Google Shape;810;g3134fc11180_0_2576"/>
          <p:cNvPicPr preferRelativeResize="0"/>
          <p:nvPr/>
        </p:nvPicPr>
        <p:blipFill rotWithShape="1">
          <a:blip r:embed="rId5">
            <a:alphaModFix/>
          </a:blip>
          <a:srcRect b="0" l="0" r="0" t="0"/>
          <a:stretch/>
        </p:blipFill>
        <p:spPr>
          <a:xfrm flipH="1" rot="10800000">
            <a:off x="1167150" y="3436188"/>
            <a:ext cx="360849" cy="30250"/>
          </a:xfrm>
          <a:prstGeom prst="rect">
            <a:avLst/>
          </a:prstGeom>
          <a:noFill/>
          <a:ln>
            <a:noFill/>
          </a:ln>
        </p:spPr>
      </p:pic>
      <p:pic>
        <p:nvPicPr>
          <p:cNvPr id="811" name="Google Shape;811;g3134fc11180_0_2576"/>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812" name="Google Shape;812;g3134fc11180_0_2576"/>
          <p:cNvPicPr preferRelativeResize="0"/>
          <p:nvPr/>
        </p:nvPicPr>
        <p:blipFill rotWithShape="1">
          <a:blip r:embed="rId6">
            <a:alphaModFix/>
          </a:blip>
          <a:srcRect b="0" l="0" r="0" t="0"/>
          <a:stretch/>
        </p:blipFill>
        <p:spPr>
          <a:xfrm>
            <a:off x="1439975" y="2361743"/>
            <a:ext cx="88025" cy="84356"/>
          </a:xfrm>
          <a:prstGeom prst="rect">
            <a:avLst/>
          </a:prstGeom>
          <a:noFill/>
          <a:ln>
            <a:noFill/>
          </a:ln>
        </p:spPr>
      </p:pic>
      <p:pic>
        <p:nvPicPr>
          <p:cNvPr id="813" name="Google Shape;813;g3134fc11180_0_2576"/>
          <p:cNvPicPr preferRelativeResize="0"/>
          <p:nvPr/>
        </p:nvPicPr>
        <p:blipFill rotWithShape="1">
          <a:blip r:embed="rId6">
            <a:alphaModFix/>
          </a:blip>
          <a:srcRect b="0" l="0" r="0" t="0"/>
          <a:stretch/>
        </p:blipFill>
        <p:spPr>
          <a:xfrm>
            <a:off x="1451800" y="3409543"/>
            <a:ext cx="88025" cy="84356"/>
          </a:xfrm>
          <a:prstGeom prst="rect">
            <a:avLst/>
          </a:prstGeom>
          <a:noFill/>
          <a:ln>
            <a:noFill/>
          </a:ln>
        </p:spPr>
      </p:pic>
      <p:pic>
        <p:nvPicPr>
          <p:cNvPr id="814" name="Google Shape;814;g3134fc11180_0_2576"/>
          <p:cNvPicPr preferRelativeResize="0"/>
          <p:nvPr/>
        </p:nvPicPr>
        <p:blipFill rotWithShape="1">
          <a:blip r:embed="rId5">
            <a:alphaModFix/>
          </a:blip>
          <a:srcRect b="0" l="0" r="0" t="0"/>
          <a:stretch/>
        </p:blipFill>
        <p:spPr>
          <a:xfrm flipH="1" rot="-5400000">
            <a:off x="643400" y="3959625"/>
            <a:ext cx="760199" cy="33950"/>
          </a:xfrm>
          <a:prstGeom prst="rect">
            <a:avLst/>
          </a:prstGeom>
          <a:noFill/>
          <a:ln>
            <a:noFill/>
          </a:ln>
        </p:spPr>
      </p:pic>
      <p:sp>
        <p:nvSpPr>
          <p:cNvPr id="815" name="Google Shape;815;g3134fc11180_0_25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9" name="Shape 819"/>
        <p:cNvGrpSpPr/>
        <p:nvPr/>
      </p:nvGrpSpPr>
      <p:grpSpPr>
        <a:xfrm>
          <a:off x="0" y="0"/>
          <a:ext cx="0" cy="0"/>
          <a:chOff x="0" y="0"/>
          <a:chExt cx="0" cy="0"/>
        </a:xfrm>
      </p:grpSpPr>
      <p:sp>
        <p:nvSpPr>
          <p:cNvPr id="820" name="Google Shape;820;g3134fc11180_0_2599"/>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Schritte zur Erstellung eines Dockerfiles</a:t>
            </a:r>
            <a:endParaRPr b="1" i="0" sz="1200" u="none" cap="none" strike="noStrike">
              <a:solidFill>
                <a:srgbClr val="6EC5F7"/>
              </a:solidFill>
              <a:latin typeface="Montserrat"/>
              <a:ea typeface="Montserrat"/>
              <a:cs typeface="Montserrat"/>
              <a:sym typeface="Montserrat"/>
            </a:endParaRPr>
          </a:p>
        </p:txBody>
      </p:sp>
      <p:sp>
        <p:nvSpPr>
          <p:cNvPr id="821" name="Google Shape;821;g3134fc11180_0_2599"/>
          <p:cNvSpPr txBox="1"/>
          <p:nvPr/>
        </p:nvSpPr>
        <p:spPr>
          <a:xfrm>
            <a:off x="1603875" y="1620650"/>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Die EXPOSE-Anweisung wird verwendet, um Ports im Container zu öffnen und anderen Containern oder Hosts die Kommunikation zu ermöglichen.</a:t>
            </a:r>
            <a:endParaRPr b="0" i="0" sz="1000" u="none" cap="none" strike="noStrike">
              <a:solidFill>
                <a:schemeClr val="lt1"/>
              </a:solidFill>
              <a:latin typeface="Montserrat"/>
              <a:ea typeface="Montserrat"/>
              <a:cs typeface="Montserrat"/>
              <a:sym typeface="Montserrat"/>
            </a:endParaRPr>
          </a:p>
        </p:txBody>
      </p:sp>
      <p:pic>
        <p:nvPicPr>
          <p:cNvPr id="822" name="Google Shape;822;g3134fc11180_0_2599"/>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823" name="Google Shape;823;g3134fc11180_0_2599"/>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824" name="Google Shape;824;g3134fc11180_0_2599"/>
          <p:cNvPicPr preferRelativeResize="0"/>
          <p:nvPr/>
        </p:nvPicPr>
        <p:blipFill rotWithShape="1">
          <a:blip r:embed="rId5">
            <a:alphaModFix/>
          </a:blip>
          <a:srcRect b="0" l="0" r="0" t="0"/>
          <a:stretch/>
        </p:blipFill>
        <p:spPr>
          <a:xfrm flipH="1" rot="-5400000">
            <a:off x="643388" y="1861525"/>
            <a:ext cx="760199" cy="33950"/>
          </a:xfrm>
          <a:prstGeom prst="rect">
            <a:avLst/>
          </a:prstGeom>
          <a:noFill/>
          <a:ln>
            <a:noFill/>
          </a:ln>
        </p:spPr>
      </p:pic>
      <p:sp>
        <p:nvSpPr>
          <p:cNvPr id="825" name="Google Shape;825;g3134fc11180_0_2599"/>
          <p:cNvSpPr txBox="1"/>
          <p:nvPr/>
        </p:nvSpPr>
        <p:spPr>
          <a:xfrm>
            <a:off x="160387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EXPOSE-Anweisung</a:t>
            </a:r>
            <a:endParaRPr b="0" i="0" sz="1400" u="none" cap="none" strike="noStrike">
              <a:solidFill>
                <a:schemeClr val="lt1"/>
              </a:solidFill>
              <a:latin typeface="Arial"/>
              <a:ea typeface="Arial"/>
              <a:cs typeface="Arial"/>
              <a:sym typeface="Arial"/>
            </a:endParaRPr>
          </a:p>
        </p:txBody>
      </p:sp>
      <p:pic>
        <p:nvPicPr>
          <p:cNvPr id="826" name="Google Shape;826;g3134fc11180_0_2599"/>
          <p:cNvPicPr preferRelativeResize="0"/>
          <p:nvPr/>
        </p:nvPicPr>
        <p:blipFill rotWithShape="1">
          <a:blip r:embed="rId4">
            <a:alphaModFix/>
          </a:blip>
          <a:srcRect b="0" l="0" r="0" t="0"/>
          <a:stretch/>
        </p:blipFill>
        <p:spPr>
          <a:xfrm>
            <a:off x="879825" y="2258600"/>
            <a:ext cx="287325" cy="287325"/>
          </a:xfrm>
          <a:prstGeom prst="rect">
            <a:avLst/>
          </a:prstGeom>
          <a:noFill/>
          <a:ln>
            <a:noFill/>
          </a:ln>
        </p:spPr>
      </p:pic>
      <p:sp>
        <p:nvSpPr>
          <p:cNvPr id="827" name="Google Shape;827;g3134fc11180_0_2599"/>
          <p:cNvSpPr txBox="1"/>
          <p:nvPr/>
        </p:nvSpPr>
        <p:spPr>
          <a:xfrm>
            <a:off x="1539825" y="2471250"/>
            <a:ext cx="55491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Die VOLUME-Anweisung wird verwendet, um ein Verzeichnis im Container als Volumen zu markieren, das persistente Daten zwischen Containerinstanzen beibehält.</a:t>
            </a:r>
            <a:endParaRPr b="0" i="0" sz="1000" u="none" cap="none" strike="noStrike">
              <a:solidFill>
                <a:schemeClr val="lt1"/>
              </a:solidFill>
              <a:latin typeface="Montserrat"/>
              <a:ea typeface="Montserrat"/>
              <a:cs typeface="Montserrat"/>
              <a:sym typeface="Montserrat"/>
            </a:endParaRPr>
          </a:p>
        </p:txBody>
      </p:sp>
      <p:sp>
        <p:nvSpPr>
          <p:cNvPr id="828" name="Google Shape;828;g3134fc11180_0_2599"/>
          <p:cNvSpPr txBox="1"/>
          <p:nvPr/>
        </p:nvSpPr>
        <p:spPr>
          <a:xfrm>
            <a:off x="1538625" y="2178150"/>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VOLUME-Anweisung</a:t>
            </a:r>
            <a:endParaRPr b="0" i="0" sz="1400" u="none" cap="none" strike="noStrike">
              <a:solidFill>
                <a:schemeClr val="lt1"/>
              </a:solidFill>
              <a:latin typeface="Arial"/>
              <a:ea typeface="Arial"/>
              <a:cs typeface="Arial"/>
              <a:sym typeface="Arial"/>
            </a:endParaRPr>
          </a:p>
        </p:txBody>
      </p:sp>
      <p:pic>
        <p:nvPicPr>
          <p:cNvPr id="829" name="Google Shape;829;g3134fc11180_0_2599"/>
          <p:cNvPicPr preferRelativeResize="0"/>
          <p:nvPr/>
        </p:nvPicPr>
        <p:blipFill rotWithShape="1">
          <a:blip r:embed="rId5">
            <a:alphaModFix/>
          </a:blip>
          <a:srcRect b="0" l="0" r="0" t="0"/>
          <a:stretch/>
        </p:blipFill>
        <p:spPr>
          <a:xfrm flipH="1" rot="10800000">
            <a:off x="1167150" y="2387138"/>
            <a:ext cx="360849" cy="30250"/>
          </a:xfrm>
          <a:prstGeom prst="rect">
            <a:avLst/>
          </a:prstGeom>
          <a:noFill/>
          <a:ln>
            <a:noFill/>
          </a:ln>
        </p:spPr>
      </p:pic>
      <p:pic>
        <p:nvPicPr>
          <p:cNvPr id="830" name="Google Shape;830;g3134fc11180_0_2599"/>
          <p:cNvPicPr preferRelativeResize="0"/>
          <p:nvPr/>
        </p:nvPicPr>
        <p:blipFill rotWithShape="1">
          <a:blip r:embed="rId5">
            <a:alphaModFix/>
          </a:blip>
          <a:srcRect b="0" l="0" r="0" t="0"/>
          <a:stretch/>
        </p:blipFill>
        <p:spPr>
          <a:xfrm flipH="1" rot="-5400000">
            <a:off x="643387" y="2910575"/>
            <a:ext cx="760199" cy="33950"/>
          </a:xfrm>
          <a:prstGeom prst="rect">
            <a:avLst/>
          </a:prstGeom>
          <a:noFill/>
          <a:ln>
            <a:noFill/>
          </a:ln>
        </p:spPr>
      </p:pic>
      <p:pic>
        <p:nvPicPr>
          <p:cNvPr id="831" name="Google Shape;831;g3134fc11180_0_2599"/>
          <p:cNvPicPr preferRelativeResize="0"/>
          <p:nvPr/>
        </p:nvPicPr>
        <p:blipFill rotWithShape="1">
          <a:blip r:embed="rId4">
            <a:alphaModFix/>
          </a:blip>
          <a:srcRect b="0" l="0" r="0" t="0"/>
          <a:stretch/>
        </p:blipFill>
        <p:spPr>
          <a:xfrm>
            <a:off x="879825" y="3307650"/>
            <a:ext cx="287325" cy="287325"/>
          </a:xfrm>
          <a:prstGeom prst="rect">
            <a:avLst/>
          </a:prstGeom>
          <a:noFill/>
          <a:ln>
            <a:noFill/>
          </a:ln>
        </p:spPr>
      </p:pic>
      <p:sp>
        <p:nvSpPr>
          <p:cNvPr id="832" name="Google Shape;832;g3134fc11180_0_2599"/>
          <p:cNvSpPr txBox="1"/>
          <p:nvPr/>
        </p:nvSpPr>
        <p:spPr>
          <a:xfrm>
            <a:off x="1539825" y="3520300"/>
            <a:ext cx="5549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Die USER-Anweisung wird verwendet, um den Benutzer oder die Benutzergruppe zu ändern, unter dem/der der Container-Befehl ausgeführt wird.</a:t>
            </a:r>
            <a:endParaRPr b="0" i="0" sz="1000" u="none" cap="none" strike="noStrike">
              <a:solidFill>
                <a:schemeClr val="lt1"/>
              </a:solidFill>
              <a:latin typeface="Montserrat"/>
              <a:ea typeface="Montserrat"/>
              <a:cs typeface="Montserrat"/>
              <a:sym typeface="Montserrat"/>
            </a:endParaRPr>
          </a:p>
        </p:txBody>
      </p:sp>
      <p:sp>
        <p:nvSpPr>
          <p:cNvPr id="833" name="Google Shape;833;g3134fc11180_0_2599"/>
          <p:cNvSpPr txBox="1"/>
          <p:nvPr/>
        </p:nvSpPr>
        <p:spPr>
          <a:xfrm>
            <a:off x="1538625" y="3227200"/>
            <a:ext cx="4494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USER-Anweisung</a:t>
            </a:r>
            <a:endParaRPr b="0" i="0" sz="1400" u="none" cap="none" strike="noStrike">
              <a:solidFill>
                <a:schemeClr val="lt1"/>
              </a:solidFill>
              <a:latin typeface="Arial"/>
              <a:ea typeface="Arial"/>
              <a:cs typeface="Arial"/>
              <a:sym typeface="Arial"/>
            </a:endParaRPr>
          </a:p>
        </p:txBody>
      </p:sp>
      <p:pic>
        <p:nvPicPr>
          <p:cNvPr id="834" name="Google Shape;834;g3134fc11180_0_2599"/>
          <p:cNvPicPr preferRelativeResize="0"/>
          <p:nvPr/>
        </p:nvPicPr>
        <p:blipFill rotWithShape="1">
          <a:blip r:embed="rId5">
            <a:alphaModFix/>
          </a:blip>
          <a:srcRect b="0" l="0" r="0" t="0"/>
          <a:stretch/>
        </p:blipFill>
        <p:spPr>
          <a:xfrm flipH="1" rot="10800000">
            <a:off x="1167150" y="3436188"/>
            <a:ext cx="360849" cy="30250"/>
          </a:xfrm>
          <a:prstGeom prst="rect">
            <a:avLst/>
          </a:prstGeom>
          <a:noFill/>
          <a:ln>
            <a:noFill/>
          </a:ln>
        </p:spPr>
      </p:pic>
      <p:pic>
        <p:nvPicPr>
          <p:cNvPr id="835" name="Google Shape;835;g3134fc11180_0_2599"/>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836" name="Google Shape;836;g3134fc11180_0_2599"/>
          <p:cNvPicPr preferRelativeResize="0"/>
          <p:nvPr/>
        </p:nvPicPr>
        <p:blipFill rotWithShape="1">
          <a:blip r:embed="rId6">
            <a:alphaModFix/>
          </a:blip>
          <a:srcRect b="0" l="0" r="0" t="0"/>
          <a:stretch/>
        </p:blipFill>
        <p:spPr>
          <a:xfrm>
            <a:off x="1439975" y="2361743"/>
            <a:ext cx="88025" cy="84356"/>
          </a:xfrm>
          <a:prstGeom prst="rect">
            <a:avLst/>
          </a:prstGeom>
          <a:noFill/>
          <a:ln>
            <a:noFill/>
          </a:ln>
        </p:spPr>
      </p:pic>
      <p:pic>
        <p:nvPicPr>
          <p:cNvPr id="837" name="Google Shape;837;g3134fc11180_0_2599"/>
          <p:cNvPicPr preferRelativeResize="0"/>
          <p:nvPr/>
        </p:nvPicPr>
        <p:blipFill rotWithShape="1">
          <a:blip r:embed="rId6">
            <a:alphaModFix/>
          </a:blip>
          <a:srcRect b="0" l="0" r="0" t="0"/>
          <a:stretch/>
        </p:blipFill>
        <p:spPr>
          <a:xfrm>
            <a:off x="1451800" y="3409543"/>
            <a:ext cx="88025" cy="84356"/>
          </a:xfrm>
          <a:prstGeom prst="rect">
            <a:avLst/>
          </a:prstGeom>
          <a:noFill/>
          <a:ln>
            <a:noFill/>
          </a:ln>
        </p:spPr>
      </p:pic>
      <p:pic>
        <p:nvPicPr>
          <p:cNvPr id="838" name="Google Shape;838;g3134fc11180_0_2599"/>
          <p:cNvPicPr preferRelativeResize="0"/>
          <p:nvPr/>
        </p:nvPicPr>
        <p:blipFill rotWithShape="1">
          <a:blip r:embed="rId5">
            <a:alphaModFix/>
          </a:blip>
          <a:srcRect b="0" l="0" r="0" t="0"/>
          <a:stretch/>
        </p:blipFill>
        <p:spPr>
          <a:xfrm flipH="1" rot="-5400000">
            <a:off x="643400" y="3959625"/>
            <a:ext cx="760199" cy="33950"/>
          </a:xfrm>
          <a:prstGeom prst="rect">
            <a:avLst/>
          </a:prstGeom>
          <a:noFill/>
          <a:ln>
            <a:noFill/>
          </a:ln>
        </p:spPr>
      </p:pic>
      <p:sp>
        <p:nvSpPr>
          <p:cNvPr id="839" name="Google Shape;839;g3134fc11180_0_25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g3b114ff65f3_0_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70" name="Google Shape;170;g3b114ff65f3_0_26"/>
          <p:cNvPicPr preferRelativeResize="0"/>
          <p:nvPr/>
        </p:nvPicPr>
        <p:blipFill rotWithShape="1">
          <a:blip r:embed="rId4">
            <a:alphaModFix/>
          </a:blip>
          <a:srcRect b="0" l="0" r="0" t="0"/>
          <a:stretch/>
        </p:blipFill>
        <p:spPr>
          <a:xfrm>
            <a:off x="1555950" y="117525"/>
            <a:ext cx="6311349" cy="48387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3" name="Shape 843"/>
        <p:cNvGrpSpPr/>
        <p:nvPr/>
      </p:nvGrpSpPr>
      <p:grpSpPr>
        <a:xfrm>
          <a:off x="0" y="0"/>
          <a:ext cx="0" cy="0"/>
          <a:chOff x="0" y="0"/>
          <a:chExt cx="0" cy="0"/>
        </a:xfrm>
      </p:grpSpPr>
      <p:sp>
        <p:nvSpPr>
          <p:cNvPr id="844" name="Google Shape;844;g3134fc11180_0_2622"/>
          <p:cNvSpPr txBox="1"/>
          <p:nvPr/>
        </p:nvSpPr>
        <p:spPr>
          <a:xfrm>
            <a:off x="923700" y="1730550"/>
            <a:ext cx="7446900" cy="1585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FROM Basisimage[:Tag]</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Basisimage: Das Basisimage, auf dem das neue Image aufbaut.</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Tag (optional): Eine bestimmte Version des Basisimages.</a:t>
            </a:r>
            <a:endParaRPr b="0" i="0" sz="1200" u="none" cap="none" strike="noStrike">
              <a:solidFill>
                <a:schemeClr val="lt1"/>
              </a:solidFill>
              <a:latin typeface="Montserrat"/>
              <a:ea typeface="Montserrat"/>
              <a:cs typeface="Montserrat"/>
              <a:sym typeface="Montserrat"/>
            </a:endParaRPr>
          </a:p>
        </p:txBody>
      </p:sp>
      <p:sp>
        <p:nvSpPr>
          <p:cNvPr id="845" name="Google Shape;845;g3134fc11180_0_2622"/>
          <p:cNvSpPr txBox="1"/>
          <p:nvPr/>
        </p:nvSpPr>
        <p:spPr>
          <a:xfrm>
            <a:off x="1594050" y="848825"/>
            <a:ext cx="452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FROM-Anweisung</a:t>
            </a:r>
            <a:endParaRPr b="1" i="0" sz="1800" u="none" cap="none" strike="noStrike">
              <a:solidFill>
                <a:srgbClr val="6EC5F7"/>
              </a:solidFill>
              <a:latin typeface="Montserrat"/>
              <a:ea typeface="Montserrat"/>
              <a:cs typeface="Montserrat"/>
              <a:sym typeface="Montserrat"/>
            </a:endParaRPr>
          </a:p>
        </p:txBody>
      </p:sp>
      <p:pic>
        <p:nvPicPr>
          <p:cNvPr id="846" name="Google Shape;846;g3134fc11180_0_2622"/>
          <p:cNvPicPr preferRelativeResize="0"/>
          <p:nvPr/>
        </p:nvPicPr>
        <p:blipFill rotWithShape="1">
          <a:blip r:embed="rId4">
            <a:alphaModFix/>
          </a:blip>
          <a:srcRect b="0" l="0" r="0" t="0"/>
          <a:stretch/>
        </p:blipFill>
        <p:spPr>
          <a:xfrm>
            <a:off x="1020150" y="1395125"/>
            <a:ext cx="4080300" cy="76200"/>
          </a:xfrm>
          <a:prstGeom prst="rect">
            <a:avLst/>
          </a:prstGeom>
          <a:noFill/>
          <a:ln>
            <a:noFill/>
          </a:ln>
        </p:spPr>
      </p:pic>
      <p:pic>
        <p:nvPicPr>
          <p:cNvPr id="847" name="Google Shape;847;g3134fc11180_0_2622"/>
          <p:cNvPicPr preferRelativeResize="0"/>
          <p:nvPr/>
        </p:nvPicPr>
        <p:blipFill rotWithShape="1">
          <a:blip r:embed="rId5">
            <a:alphaModFix/>
          </a:blip>
          <a:srcRect b="0" l="0" r="0" t="0"/>
          <a:stretch/>
        </p:blipFill>
        <p:spPr>
          <a:xfrm>
            <a:off x="1020150" y="3727675"/>
            <a:ext cx="2390775" cy="476250"/>
          </a:xfrm>
          <a:prstGeom prst="rect">
            <a:avLst/>
          </a:prstGeom>
          <a:noFill/>
          <a:ln>
            <a:noFill/>
          </a:ln>
        </p:spPr>
      </p:pic>
      <p:sp>
        <p:nvSpPr>
          <p:cNvPr id="848" name="Google Shape;848;g3134fc11180_0_26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g3134fc11180_0_2630"/>
          <p:cNvSpPr txBox="1"/>
          <p:nvPr/>
        </p:nvSpPr>
        <p:spPr>
          <a:xfrm>
            <a:off x="923700" y="1730550"/>
            <a:ext cx="7446900" cy="1585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RUN Befehl Parameter</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Befehl: Der Befehl, der beim Bauen des Containers ausgeführt wird.</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Parameter: Der Parameter, der dem Befehl übergeben wird.</a:t>
            </a:r>
            <a:endParaRPr b="0" i="0" sz="1200" u="none" cap="none" strike="noStrike">
              <a:solidFill>
                <a:schemeClr val="lt1"/>
              </a:solidFill>
              <a:latin typeface="Montserrat"/>
              <a:ea typeface="Montserrat"/>
              <a:cs typeface="Montserrat"/>
              <a:sym typeface="Montserrat"/>
            </a:endParaRPr>
          </a:p>
        </p:txBody>
      </p:sp>
      <p:sp>
        <p:nvSpPr>
          <p:cNvPr id="854" name="Google Shape;854;g3134fc11180_0_2630"/>
          <p:cNvSpPr txBox="1"/>
          <p:nvPr/>
        </p:nvSpPr>
        <p:spPr>
          <a:xfrm>
            <a:off x="1594050" y="848825"/>
            <a:ext cx="452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RUN-Anweisung</a:t>
            </a:r>
            <a:endParaRPr b="1" i="0" sz="1800" u="none" cap="none" strike="noStrike">
              <a:solidFill>
                <a:srgbClr val="6EC5F7"/>
              </a:solidFill>
              <a:latin typeface="Montserrat"/>
              <a:ea typeface="Montserrat"/>
              <a:cs typeface="Montserrat"/>
              <a:sym typeface="Montserrat"/>
            </a:endParaRPr>
          </a:p>
        </p:txBody>
      </p:sp>
      <p:pic>
        <p:nvPicPr>
          <p:cNvPr id="855" name="Google Shape;855;g3134fc11180_0_2630"/>
          <p:cNvPicPr preferRelativeResize="0"/>
          <p:nvPr/>
        </p:nvPicPr>
        <p:blipFill rotWithShape="1">
          <a:blip r:embed="rId4">
            <a:alphaModFix/>
          </a:blip>
          <a:srcRect b="0" l="0" r="0" t="0"/>
          <a:stretch/>
        </p:blipFill>
        <p:spPr>
          <a:xfrm>
            <a:off x="1020150" y="1395125"/>
            <a:ext cx="4080300" cy="76200"/>
          </a:xfrm>
          <a:prstGeom prst="rect">
            <a:avLst/>
          </a:prstGeom>
          <a:noFill/>
          <a:ln>
            <a:noFill/>
          </a:ln>
        </p:spPr>
      </p:pic>
      <p:pic>
        <p:nvPicPr>
          <p:cNvPr id="856" name="Google Shape;856;g3134fc11180_0_2630"/>
          <p:cNvPicPr preferRelativeResize="0"/>
          <p:nvPr/>
        </p:nvPicPr>
        <p:blipFill rotWithShape="1">
          <a:blip r:embed="rId5">
            <a:alphaModFix/>
          </a:blip>
          <a:srcRect b="0" l="0" r="0" t="0"/>
          <a:stretch/>
        </p:blipFill>
        <p:spPr>
          <a:xfrm>
            <a:off x="1020150" y="3575275"/>
            <a:ext cx="5143500" cy="476250"/>
          </a:xfrm>
          <a:prstGeom prst="rect">
            <a:avLst/>
          </a:prstGeom>
          <a:noFill/>
          <a:ln>
            <a:noFill/>
          </a:ln>
        </p:spPr>
      </p:pic>
      <p:sp>
        <p:nvSpPr>
          <p:cNvPr id="857" name="Google Shape;857;g3134fc11180_0_26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1" name="Shape 861"/>
        <p:cNvGrpSpPr/>
        <p:nvPr/>
      </p:nvGrpSpPr>
      <p:grpSpPr>
        <a:xfrm>
          <a:off x="0" y="0"/>
          <a:ext cx="0" cy="0"/>
          <a:chOff x="0" y="0"/>
          <a:chExt cx="0" cy="0"/>
        </a:xfrm>
      </p:grpSpPr>
      <p:sp>
        <p:nvSpPr>
          <p:cNvPr id="862" name="Google Shape;862;g3134fc11180_0_2638"/>
          <p:cNvSpPr txBox="1"/>
          <p:nvPr/>
        </p:nvSpPr>
        <p:spPr>
          <a:xfrm>
            <a:off x="902425" y="1730550"/>
            <a:ext cx="7468200" cy="1585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COPY Quelle Ziel</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Quelle: Der Pfad zur Quelldatei oder zum Quellverzeichnis auf dem Host.</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Ziel: Das Zielverzeichnis im Container.</a:t>
            </a:r>
            <a:endParaRPr b="0" i="0" sz="1200" u="none" cap="none" strike="noStrike">
              <a:solidFill>
                <a:schemeClr val="lt1"/>
              </a:solidFill>
              <a:latin typeface="Montserrat"/>
              <a:ea typeface="Montserrat"/>
              <a:cs typeface="Montserrat"/>
              <a:sym typeface="Montserrat"/>
            </a:endParaRPr>
          </a:p>
        </p:txBody>
      </p:sp>
      <p:sp>
        <p:nvSpPr>
          <p:cNvPr id="863" name="Google Shape;863;g3134fc11180_0_2638"/>
          <p:cNvSpPr txBox="1"/>
          <p:nvPr/>
        </p:nvSpPr>
        <p:spPr>
          <a:xfrm>
            <a:off x="1517850" y="848825"/>
            <a:ext cx="452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COPY-Anweisung</a:t>
            </a:r>
            <a:endParaRPr b="1" i="0" sz="1800" u="none" cap="none" strike="noStrike">
              <a:solidFill>
                <a:srgbClr val="6EC5F7"/>
              </a:solidFill>
              <a:latin typeface="Montserrat"/>
              <a:ea typeface="Montserrat"/>
              <a:cs typeface="Montserrat"/>
              <a:sym typeface="Montserrat"/>
            </a:endParaRPr>
          </a:p>
        </p:txBody>
      </p:sp>
      <p:pic>
        <p:nvPicPr>
          <p:cNvPr id="864" name="Google Shape;864;g3134fc11180_0_2638"/>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pic>
        <p:nvPicPr>
          <p:cNvPr id="865" name="Google Shape;865;g3134fc11180_0_2638"/>
          <p:cNvPicPr preferRelativeResize="0"/>
          <p:nvPr/>
        </p:nvPicPr>
        <p:blipFill rotWithShape="1">
          <a:blip r:embed="rId5">
            <a:alphaModFix/>
          </a:blip>
          <a:srcRect b="0" l="0" r="0" t="0"/>
          <a:stretch/>
        </p:blipFill>
        <p:spPr>
          <a:xfrm>
            <a:off x="984450" y="3929070"/>
            <a:ext cx="4353449" cy="759450"/>
          </a:xfrm>
          <a:prstGeom prst="rect">
            <a:avLst/>
          </a:prstGeom>
          <a:noFill/>
          <a:ln>
            <a:noFill/>
          </a:ln>
        </p:spPr>
      </p:pic>
      <p:sp>
        <p:nvSpPr>
          <p:cNvPr id="866" name="Google Shape;866;g3134fc11180_0_26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0" name="Shape 870"/>
        <p:cNvGrpSpPr/>
        <p:nvPr/>
      </p:nvGrpSpPr>
      <p:grpSpPr>
        <a:xfrm>
          <a:off x="0" y="0"/>
          <a:ext cx="0" cy="0"/>
          <a:chOff x="0" y="0"/>
          <a:chExt cx="0" cy="0"/>
        </a:xfrm>
      </p:grpSpPr>
      <p:sp>
        <p:nvSpPr>
          <p:cNvPr id="871" name="Google Shape;871;g3134fc11180_0_2646"/>
          <p:cNvSpPr txBox="1"/>
          <p:nvPr/>
        </p:nvSpPr>
        <p:spPr>
          <a:xfrm>
            <a:off x="1048900" y="1730550"/>
            <a:ext cx="7175100" cy="1585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ADD Quelle Ziel</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Quelle: Der Pfad zur Quelldatei oder zum Quellverzeichnis auf dem Host.</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Ziel: Das Zielverzeichnis im Container.</a:t>
            </a:r>
            <a:endParaRPr b="0" i="0" sz="1200" u="none" cap="none" strike="noStrike">
              <a:solidFill>
                <a:schemeClr val="lt1"/>
              </a:solidFill>
              <a:latin typeface="Montserrat"/>
              <a:ea typeface="Montserrat"/>
              <a:cs typeface="Montserrat"/>
              <a:sym typeface="Montserrat"/>
            </a:endParaRPr>
          </a:p>
        </p:txBody>
      </p:sp>
      <p:sp>
        <p:nvSpPr>
          <p:cNvPr id="872" name="Google Shape;872;g3134fc11180_0_2646"/>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ADD-Anweisung</a:t>
            </a:r>
            <a:endParaRPr b="1" i="0" sz="1800" u="none" cap="none" strike="noStrike">
              <a:solidFill>
                <a:srgbClr val="6EC5F7"/>
              </a:solidFill>
              <a:latin typeface="Montserrat"/>
              <a:ea typeface="Montserrat"/>
              <a:cs typeface="Montserrat"/>
              <a:sym typeface="Montserrat"/>
            </a:endParaRPr>
          </a:p>
        </p:txBody>
      </p:sp>
      <p:pic>
        <p:nvPicPr>
          <p:cNvPr id="873" name="Google Shape;873;g3134fc11180_0_2646"/>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874" name="Google Shape;874;g3134fc11180_0_2646"/>
          <p:cNvPicPr preferRelativeResize="0"/>
          <p:nvPr/>
        </p:nvPicPr>
        <p:blipFill rotWithShape="1">
          <a:blip r:embed="rId5">
            <a:alphaModFix/>
          </a:blip>
          <a:srcRect b="0" l="0" r="0" t="0"/>
          <a:stretch/>
        </p:blipFill>
        <p:spPr>
          <a:xfrm>
            <a:off x="1080275" y="3984749"/>
            <a:ext cx="4080300" cy="698672"/>
          </a:xfrm>
          <a:prstGeom prst="rect">
            <a:avLst/>
          </a:prstGeom>
          <a:noFill/>
          <a:ln>
            <a:noFill/>
          </a:ln>
        </p:spPr>
      </p:pic>
      <p:sp>
        <p:nvSpPr>
          <p:cNvPr id="875" name="Google Shape;875;g3134fc11180_0_26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9" name="Shape 879"/>
        <p:cNvGrpSpPr/>
        <p:nvPr/>
      </p:nvGrpSpPr>
      <p:grpSpPr>
        <a:xfrm>
          <a:off x="0" y="0"/>
          <a:ext cx="0" cy="0"/>
          <a:chOff x="0" y="0"/>
          <a:chExt cx="0" cy="0"/>
        </a:xfrm>
      </p:grpSpPr>
      <p:sp>
        <p:nvSpPr>
          <p:cNvPr id="880" name="Google Shape;880;g3134fc11180_0_2654"/>
          <p:cNvSpPr txBox="1"/>
          <p:nvPr/>
        </p:nvSpPr>
        <p:spPr>
          <a:xfrm>
            <a:off x="1048900" y="1730550"/>
            <a:ext cx="7182000" cy="1585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ENTRYPOINT Befehl Parameter</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Befehl: Der Befehl, der beim Starten des Containers ausgeführt wird.</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Parameter: Der Parameter, der dem Befehl übergeben wird.</a:t>
            </a:r>
            <a:endParaRPr b="0" i="0" sz="1200" u="none" cap="none" strike="noStrike">
              <a:solidFill>
                <a:schemeClr val="lt1"/>
              </a:solidFill>
              <a:latin typeface="Montserrat"/>
              <a:ea typeface="Montserrat"/>
              <a:cs typeface="Montserrat"/>
              <a:sym typeface="Montserrat"/>
            </a:endParaRPr>
          </a:p>
        </p:txBody>
      </p:sp>
      <p:sp>
        <p:nvSpPr>
          <p:cNvPr id="881" name="Google Shape;881;g3134fc11180_0_2654"/>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ENTRYPOINT-Anweisung</a:t>
            </a:r>
            <a:endParaRPr b="1" i="0" sz="1800" u="none" cap="none" strike="noStrike">
              <a:solidFill>
                <a:srgbClr val="6EC5F7"/>
              </a:solidFill>
              <a:latin typeface="Montserrat"/>
              <a:ea typeface="Montserrat"/>
              <a:cs typeface="Montserrat"/>
              <a:sym typeface="Montserrat"/>
            </a:endParaRPr>
          </a:p>
        </p:txBody>
      </p:sp>
      <p:pic>
        <p:nvPicPr>
          <p:cNvPr id="882" name="Google Shape;882;g3134fc11180_0_2654"/>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883" name="Google Shape;883;g3134fc11180_0_2654"/>
          <p:cNvPicPr preferRelativeResize="0"/>
          <p:nvPr/>
        </p:nvPicPr>
        <p:blipFill rotWithShape="1">
          <a:blip r:embed="rId5">
            <a:alphaModFix/>
          </a:blip>
          <a:srcRect b="0" l="0" r="0" t="0"/>
          <a:stretch/>
        </p:blipFill>
        <p:spPr>
          <a:xfrm>
            <a:off x="1048896" y="3870146"/>
            <a:ext cx="4696151" cy="803025"/>
          </a:xfrm>
          <a:prstGeom prst="rect">
            <a:avLst/>
          </a:prstGeom>
          <a:noFill/>
          <a:ln>
            <a:noFill/>
          </a:ln>
        </p:spPr>
      </p:pic>
      <p:sp>
        <p:nvSpPr>
          <p:cNvPr id="884" name="Google Shape;884;g3134fc11180_0_26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8" name="Shape 888"/>
        <p:cNvGrpSpPr/>
        <p:nvPr/>
      </p:nvGrpSpPr>
      <p:grpSpPr>
        <a:xfrm>
          <a:off x="0" y="0"/>
          <a:ext cx="0" cy="0"/>
          <a:chOff x="0" y="0"/>
          <a:chExt cx="0" cy="0"/>
        </a:xfrm>
      </p:grpSpPr>
      <p:sp>
        <p:nvSpPr>
          <p:cNvPr id="889" name="Google Shape;889;g3134fc11180_0_2662"/>
          <p:cNvSpPr txBox="1"/>
          <p:nvPr/>
        </p:nvSpPr>
        <p:spPr>
          <a:xfrm>
            <a:off x="902425" y="1730550"/>
            <a:ext cx="7468200" cy="1585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ENV Schlüssel Wert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Schlüssel: Der Schlüssel für die Umgebungsvariable.</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Wert: Der Wert für die Umgebungsvariable.</a:t>
            </a:r>
            <a:endParaRPr b="0" i="0" sz="1200" u="none" cap="none" strike="noStrike">
              <a:solidFill>
                <a:schemeClr val="lt1"/>
              </a:solidFill>
              <a:latin typeface="Montserrat"/>
              <a:ea typeface="Montserrat"/>
              <a:cs typeface="Montserrat"/>
              <a:sym typeface="Montserrat"/>
            </a:endParaRPr>
          </a:p>
        </p:txBody>
      </p:sp>
      <p:sp>
        <p:nvSpPr>
          <p:cNvPr id="890" name="Google Shape;890;g3134fc11180_0_2662"/>
          <p:cNvSpPr txBox="1"/>
          <p:nvPr/>
        </p:nvSpPr>
        <p:spPr>
          <a:xfrm>
            <a:off x="1517850" y="848825"/>
            <a:ext cx="452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ENV-Anweisung</a:t>
            </a:r>
            <a:endParaRPr b="1" i="0" sz="1800" u="none" cap="none" strike="noStrike">
              <a:solidFill>
                <a:srgbClr val="6EC5F7"/>
              </a:solidFill>
              <a:latin typeface="Montserrat"/>
              <a:ea typeface="Montserrat"/>
              <a:cs typeface="Montserrat"/>
              <a:sym typeface="Montserrat"/>
            </a:endParaRPr>
          </a:p>
        </p:txBody>
      </p:sp>
      <p:pic>
        <p:nvPicPr>
          <p:cNvPr id="891" name="Google Shape;891;g3134fc11180_0_2662"/>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pic>
        <p:nvPicPr>
          <p:cNvPr id="892" name="Google Shape;892;g3134fc11180_0_2662"/>
          <p:cNvPicPr preferRelativeResize="0"/>
          <p:nvPr/>
        </p:nvPicPr>
        <p:blipFill rotWithShape="1">
          <a:blip r:embed="rId5">
            <a:alphaModFix/>
          </a:blip>
          <a:srcRect b="0" l="0" r="0" t="0"/>
          <a:stretch/>
        </p:blipFill>
        <p:spPr>
          <a:xfrm>
            <a:off x="1060650" y="3929075"/>
            <a:ext cx="4052766" cy="729825"/>
          </a:xfrm>
          <a:prstGeom prst="rect">
            <a:avLst/>
          </a:prstGeom>
          <a:noFill/>
          <a:ln>
            <a:noFill/>
          </a:ln>
        </p:spPr>
      </p:pic>
      <p:sp>
        <p:nvSpPr>
          <p:cNvPr id="893" name="Google Shape;893;g3134fc11180_0_26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7" name="Shape 897"/>
        <p:cNvGrpSpPr/>
        <p:nvPr/>
      </p:nvGrpSpPr>
      <p:grpSpPr>
        <a:xfrm>
          <a:off x="0" y="0"/>
          <a:ext cx="0" cy="0"/>
          <a:chOff x="0" y="0"/>
          <a:chExt cx="0" cy="0"/>
        </a:xfrm>
      </p:grpSpPr>
      <p:sp>
        <p:nvSpPr>
          <p:cNvPr id="898" name="Google Shape;898;g3134fc11180_0_2670"/>
          <p:cNvSpPr txBox="1"/>
          <p:nvPr/>
        </p:nvSpPr>
        <p:spPr>
          <a:xfrm>
            <a:off x="1048900" y="1730550"/>
            <a:ext cx="7182000" cy="1457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WORKDIR Verzeichnis</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Verzeichnis: Das neue Arbeitsverzeichnis. Wenn das Verzeichnis nicht existiert, wird es erstellt.</a:t>
            </a:r>
            <a:endParaRPr b="0" i="0" sz="1200" u="none" cap="none" strike="noStrike">
              <a:solidFill>
                <a:schemeClr val="lt1"/>
              </a:solidFill>
              <a:latin typeface="Montserrat"/>
              <a:ea typeface="Montserrat"/>
              <a:cs typeface="Montserrat"/>
              <a:sym typeface="Montserrat"/>
            </a:endParaRPr>
          </a:p>
        </p:txBody>
      </p:sp>
      <p:sp>
        <p:nvSpPr>
          <p:cNvPr id="899" name="Google Shape;899;g3134fc11180_0_2670"/>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WORKDIR-Anweisung</a:t>
            </a:r>
            <a:endParaRPr b="1" i="0" sz="1800" u="none" cap="none" strike="noStrike">
              <a:solidFill>
                <a:srgbClr val="6EC5F7"/>
              </a:solidFill>
              <a:latin typeface="Montserrat"/>
              <a:ea typeface="Montserrat"/>
              <a:cs typeface="Montserrat"/>
              <a:sym typeface="Montserrat"/>
            </a:endParaRPr>
          </a:p>
        </p:txBody>
      </p:sp>
      <p:pic>
        <p:nvPicPr>
          <p:cNvPr id="900" name="Google Shape;900;g3134fc11180_0_2670"/>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901" name="Google Shape;901;g3134fc11180_0_2670"/>
          <p:cNvPicPr preferRelativeResize="0"/>
          <p:nvPr/>
        </p:nvPicPr>
        <p:blipFill rotWithShape="1">
          <a:blip r:embed="rId5">
            <a:alphaModFix/>
          </a:blip>
          <a:srcRect b="0" l="0" r="0" t="0"/>
          <a:stretch/>
        </p:blipFill>
        <p:spPr>
          <a:xfrm>
            <a:off x="1048894" y="3876475"/>
            <a:ext cx="3762892" cy="803025"/>
          </a:xfrm>
          <a:prstGeom prst="rect">
            <a:avLst/>
          </a:prstGeom>
          <a:noFill/>
          <a:ln>
            <a:noFill/>
          </a:ln>
        </p:spPr>
      </p:pic>
      <p:sp>
        <p:nvSpPr>
          <p:cNvPr id="902" name="Google Shape;902;g3134fc11180_0_26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6" name="Shape 906"/>
        <p:cNvGrpSpPr/>
        <p:nvPr/>
      </p:nvGrpSpPr>
      <p:grpSpPr>
        <a:xfrm>
          <a:off x="0" y="0"/>
          <a:ext cx="0" cy="0"/>
          <a:chOff x="0" y="0"/>
          <a:chExt cx="0" cy="0"/>
        </a:xfrm>
      </p:grpSpPr>
      <p:sp>
        <p:nvSpPr>
          <p:cNvPr id="907" name="Google Shape;907;g3134fc11180_0_2678"/>
          <p:cNvSpPr txBox="1"/>
          <p:nvPr/>
        </p:nvSpPr>
        <p:spPr>
          <a:xfrm>
            <a:off x="1048900" y="1730550"/>
            <a:ext cx="7175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VOLUME [Pfad]</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[Pfad]: Der Pfad des Verzeichnisses, das als Volumen markiert werden soll.</a:t>
            </a:r>
            <a:endParaRPr b="0" i="0" sz="1200" u="none" cap="none" strike="noStrike">
              <a:solidFill>
                <a:schemeClr val="lt1"/>
              </a:solidFill>
              <a:latin typeface="Montserrat"/>
              <a:ea typeface="Montserrat"/>
              <a:cs typeface="Montserrat"/>
              <a:sym typeface="Montserrat"/>
            </a:endParaRPr>
          </a:p>
        </p:txBody>
      </p:sp>
      <p:sp>
        <p:nvSpPr>
          <p:cNvPr id="908" name="Google Shape;908;g3134fc11180_0_2678"/>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VOLUME-Anweisung</a:t>
            </a:r>
            <a:endParaRPr b="1" i="0" sz="1800" u="none" cap="none" strike="noStrike">
              <a:solidFill>
                <a:srgbClr val="6EC5F7"/>
              </a:solidFill>
              <a:latin typeface="Montserrat"/>
              <a:ea typeface="Montserrat"/>
              <a:cs typeface="Montserrat"/>
              <a:sym typeface="Montserrat"/>
            </a:endParaRPr>
          </a:p>
        </p:txBody>
      </p:sp>
      <p:pic>
        <p:nvPicPr>
          <p:cNvPr id="909" name="Google Shape;909;g3134fc11180_0_2678"/>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910" name="Google Shape;910;g3134fc11180_0_2678"/>
          <p:cNvPicPr preferRelativeResize="0"/>
          <p:nvPr/>
        </p:nvPicPr>
        <p:blipFill rotWithShape="1">
          <a:blip r:embed="rId5">
            <a:alphaModFix/>
          </a:blip>
          <a:srcRect b="0" l="0" r="0" t="0"/>
          <a:stretch/>
        </p:blipFill>
        <p:spPr>
          <a:xfrm>
            <a:off x="1054249" y="3984750"/>
            <a:ext cx="4080300" cy="711794"/>
          </a:xfrm>
          <a:prstGeom prst="rect">
            <a:avLst/>
          </a:prstGeom>
          <a:noFill/>
          <a:ln>
            <a:noFill/>
          </a:ln>
        </p:spPr>
      </p:pic>
      <p:sp>
        <p:nvSpPr>
          <p:cNvPr id="911" name="Google Shape;911;g3134fc11180_0_26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5" name="Shape 915"/>
        <p:cNvGrpSpPr/>
        <p:nvPr/>
      </p:nvGrpSpPr>
      <p:grpSpPr>
        <a:xfrm>
          <a:off x="0" y="0"/>
          <a:ext cx="0" cy="0"/>
          <a:chOff x="0" y="0"/>
          <a:chExt cx="0" cy="0"/>
        </a:xfrm>
      </p:grpSpPr>
      <p:sp>
        <p:nvSpPr>
          <p:cNvPr id="916" name="Google Shape;916;g3134fc11180_0_2686"/>
          <p:cNvSpPr txBox="1"/>
          <p:nvPr/>
        </p:nvSpPr>
        <p:spPr>
          <a:xfrm>
            <a:off x="916600" y="1730550"/>
            <a:ext cx="7454100" cy="1990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USER Benutzer[:Gruppe]</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Benutzer: Der Benutzername oder die Benutzer-ID.</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Gruppe: Die Gruppenbezeichnung oder die Gruppen-ID.</a:t>
            </a:r>
            <a:endParaRPr b="0" i="0" sz="1200" u="none" cap="none" strike="noStrike">
              <a:solidFill>
                <a:schemeClr val="lt1"/>
              </a:solidFill>
              <a:latin typeface="Montserrat"/>
              <a:ea typeface="Montserrat"/>
              <a:cs typeface="Montserrat"/>
              <a:sym typeface="Montserrat"/>
            </a:endParaRPr>
          </a:p>
          <a:p>
            <a:pPr indent="0" lvl="0" marL="0" marR="0" rtl="0" algn="l">
              <a:lnSpc>
                <a:spcPct val="150000"/>
              </a:lnSpc>
              <a:spcBef>
                <a:spcPts val="1000"/>
              </a:spcBef>
              <a:spcAft>
                <a:spcPts val="1000"/>
              </a:spcAft>
              <a:buClr>
                <a:srgbClr val="000000"/>
              </a:buClr>
              <a:buSzPts val="1200"/>
              <a:buFont typeface="Arial"/>
              <a:buNone/>
            </a:pPr>
            <a:r>
              <a:t/>
            </a:r>
            <a:endParaRPr b="0" i="0" sz="1200" u="none" cap="none" strike="noStrike">
              <a:solidFill>
                <a:schemeClr val="lt1"/>
              </a:solidFill>
              <a:latin typeface="Montserrat"/>
              <a:ea typeface="Montserrat"/>
              <a:cs typeface="Montserrat"/>
              <a:sym typeface="Montserrat"/>
            </a:endParaRPr>
          </a:p>
        </p:txBody>
      </p:sp>
      <p:sp>
        <p:nvSpPr>
          <p:cNvPr id="917" name="Google Shape;917;g3134fc11180_0_2686"/>
          <p:cNvSpPr txBox="1"/>
          <p:nvPr/>
        </p:nvSpPr>
        <p:spPr>
          <a:xfrm>
            <a:off x="1441650" y="848825"/>
            <a:ext cx="452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USER-Anweisung</a:t>
            </a:r>
            <a:endParaRPr b="1" i="0" sz="1800" u="none" cap="none" strike="noStrike">
              <a:solidFill>
                <a:srgbClr val="6EC5F7"/>
              </a:solidFill>
              <a:latin typeface="Montserrat"/>
              <a:ea typeface="Montserrat"/>
              <a:cs typeface="Montserrat"/>
              <a:sym typeface="Montserrat"/>
            </a:endParaRPr>
          </a:p>
        </p:txBody>
      </p:sp>
      <p:pic>
        <p:nvPicPr>
          <p:cNvPr id="918" name="Google Shape;918;g3134fc11180_0_2686"/>
          <p:cNvPicPr preferRelativeResize="0"/>
          <p:nvPr/>
        </p:nvPicPr>
        <p:blipFill rotWithShape="1">
          <a:blip r:embed="rId4">
            <a:alphaModFix/>
          </a:blip>
          <a:srcRect b="0" l="0" r="0" t="0"/>
          <a:stretch/>
        </p:blipFill>
        <p:spPr>
          <a:xfrm>
            <a:off x="867750" y="1395125"/>
            <a:ext cx="4080300" cy="76200"/>
          </a:xfrm>
          <a:prstGeom prst="rect">
            <a:avLst/>
          </a:prstGeom>
          <a:noFill/>
          <a:ln>
            <a:noFill/>
          </a:ln>
        </p:spPr>
      </p:pic>
      <p:pic>
        <p:nvPicPr>
          <p:cNvPr id="919" name="Google Shape;919;g3134fc11180_0_2686"/>
          <p:cNvPicPr preferRelativeResize="0"/>
          <p:nvPr/>
        </p:nvPicPr>
        <p:blipFill rotWithShape="1">
          <a:blip r:embed="rId5">
            <a:alphaModFix/>
          </a:blip>
          <a:srcRect b="0" l="0" r="0" t="0"/>
          <a:stretch/>
        </p:blipFill>
        <p:spPr>
          <a:xfrm>
            <a:off x="1024700" y="3929075"/>
            <a:ext cx="4080300" cy="709848"/>
          </a:xfrm>
          <a:prstGeom prst="rect">
            <a:avLst/>
          </a:prstGeom>
          <a:noFill/>
          <a:ln>
            <a:noFill/>
          </a:ln>
        </p:spPr>
      </p:pic>
      <p:sp>
        <p:nvSpPr>
          <p:cNvPr id="920" name="Google Shape;920;g3134fc11180_0_26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4" name="Shape 924"/>
        <p:cNvGrpSpPr/>
        <p:nvPr/>
      </p:nvGrpSpPr>
      <p:grpSpPr>
        <a:xfrm>
          <a:off x="0" y="0"/>
          <a:ext cx="0" cy="0"/>
          <a:chOff x="0" y="0"/>
          <a:chExt cx="0" cy="0"/>
        </a:xfrm>
      </p:grpSpPr>
      <p:sp>
        <p:nvSpPr>
          <p:cNvPr id="925" name="Google Shape;925;g3134fc11180_0_2694"/>
          <p:cNvSpPr txBox="1"/>
          <p:nvPr/>
        </p:nvSpPr>
        <p:spPr>
          <a:xfrm>
            <a:off x="923700" y="1730550"/>
            <a:ext cx="7446900" cy="1585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CMD Befehl Parameter</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Befehl: Der Befehl, der beim Starten des Containers ausgeführt wird.</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Parameter: Der Parameter, der dem Befehl übergeben wird.</a:t>
            </a:r>
            <a:endParaRPr b="0" i="0" sz="1200" u="none" cap="none" strike="noStrike">
              <a:solidFill>
                <a:schemeClr val="lt1"/>
              </a:solidFill>
              <a:latin typeface="Montserrat"/>
              <a:ea typeface="Montserrat"/>
              <a:cs typeface="Montserrat"/>
              <a:sym typeface="Montserrat"/>
            </a:endParaRPr>
          </a:p>
        </p:txBody>
      </p:sp>
      <p:sp>
        <p:nvSpPr>
          <p:cNvPr id="926" name="Google Shape;926;g3134fc11180_0_2694"/>
          <p:cNvSpPr txBox="1"/>
          <p:nvPr/>
        </p:nvSpPr>
        <p:spPr>
          <a:xfrm>
            <a:off x="1594050" y="848825"/>
            <a:ext cx="452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CMD-Anweisung</a:t>
            </a:r>
            <a:endParaRPr b="1" i="0" sz="1800" u="none" cap="none" strike="noStrike">
              <a:solidFill>
                <a:srgbClr val="6EC5F7"/>
              </a:solidFill>
              <a:latin typeface="Montserrat"/>
              <a:ea typeface="Montserrat"/>
              <a:cs typeface="Montserrat"/>
              <a:sym typeface="Montserrat"/>
            </a:endParaRPr>
          </a:p>
        </p:txBody>
      </p:sp>
      <p:pic>
        <p:nvPicPr>
          <p:cNvPr id="927" name="Google Shape;927;g3134fc11180_0_2694"/>
          <p:cNvPicPr preferRelativeResize="0"/>
          <p:nvPr/>
        </p:nvPicPr>
        <p:blipFill rotWithShape="1">
          <a:blip r:embed="rId4">
            <a:alphaModFix/>
          </a:blip>
          <a:srcRect b="0" l="0" r="0" t="0"/>
          <a:stretch/>
        </p:blipFill>
        <p:spPr>
          <a:xfrm>
            <a:off x="1020150" y="1395125"/>
            <a:ext cx="4080300" cy="76200"/>
          </a:xfrm>
          <a:prstGeom prst="rect">
            <a:avLst/>
          </a:prstGeom>
          <a:noFill/>
          <a:ln>
            <a:noFill/>
          </a:ln>
        </p:spPr>
      </p:pic>
      <p:pic>
        <p:nvPicPr>
          <p:cNvPr id="928" name="Google Shape;928;g3134fc11180_0_2694"/>
          <p:cNvPicPr preferRelativeResize="0"/>
          <p:nvPr/>
        </p:nvPicPr>
        <p:blipFill rotWithShape="1">
          <a:blip r:embed="rId5">
            <a:alphaModFix/>
          </a:blip>
          <a:srcRect b="0" l="0" r="0" t="0"/>
          <a:stretch/>
        </p:blipFill>
        <p:spPr>
          <a:xfrm>
            <a:off x="923700" y="3921975"/>
            <a:ext cx="4385000" cy="729837"/>
          </a:xfrm>
          <a:prstGeom prst="rect">
            <a:avLst/>
          </a:prstGeom>
          <a:noFill/>
          <a:ln>
            <a:noFill/>
          </a:ln>
        </p:spPr>
      </p:pic>
      <p:sp>
        <p:nvSpPr>
          <p:cNvPr id="929" name="Google Shape;929;g3134fc11180_0_26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3b114ff65f3_0_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76" name="Google Shape;176;g3b114ff65f3_0_31"/>
          <p:cNvPicPr preferRelativeResize="0"/>
          <p:nvPr/>
        </p:nvPicPr>
        <p:blipFill rotWithShape="1">
          <a:blip r:embed="rId4">
            <a:alphaModFix/>
          </a:blip>
          <a:srcRect b="0" l="0" r="0" t="0"/>
          <a:stretch/>
        </p:blipFill>
        <p:spPr>
          <a:xfrm>
            <a:off x="501100" y="257025"/>
            <a:ext cx="8219192" cy="435841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3" name="Shape 933"/>
        <p:cNvGrpSpPr/>
        <p:nvPr/>
      </p:nvGrpSpPr>
      <p:grpSpPr>
        <a:xfrm>
          <a:off x="0" y="0"/>
          <a:ext cx="0" cy="0"/>
          <a:chOff x="0" y="0"/>
          <a:chExt cx="0" cy="0"/>
        </a:xfrm>
      </p:grpSpPr>
      <p:sp>
        <p:nvSpPr>
          <p:cNvPr id="934" name="Google Shape;934;g3134fc11180_0_2702"/>
          <p:cNvSpPr txBox="1"/>
          <p:nvPr/>
        </p:nvSpPr>
        <p:spPr>
          <a:xfrm>
            <a:off x="902425" y="1730550"/>
            <a:ext cx="74682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Syntax: EXPOSE Port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Optionen:</a:t>
            </a:r>
            <a:endParaRPr b="0" i="0" sz="1200" u="none" cap="none" strike="noStrike">
              <a:solidFill>
                <a:schemeClr val="lt1"/>
              </a:solidFill>
              <a:latin typeface="Montserrat"/>
              <a:ea typeface="Montserrat"/>
              <a:cs typeface="Montserrat"/>
              <a:sym typeface="Montserrat"/>
            </a:endParaRPr>
          </a:p>
          <a:p>
            <a:pPr indent="0" lvl="0" marL="457200" marR="0" rtl="0" algn="l">
              <a:lnSpc>
                <a:spcPct val="150000"/>
              </a:lnSpc>
              <a:spcBef>
                <a:spcPts val="1000"/>
              </a:spcBef>
              <a:spcAft>
                <a:spcPts val="100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Port: Der Port, der im Container geöffnet werden soll.</a:t>
            </a:r>
            <a:endParaRPr b="0" i="0" sz="1200" u="none" cap="none" strike="noStrike">
              <a:solidFill>
                <a:schemeClr val="lt1"/>
              </a:solidFill>
              <a:latin typeface="Montserrat"/>
              <a:ea typeface="Montserrat"/>
              <a:cs typeface="Montserrat"/>
              <a:sym typeface="Montserrat"/>
            </a:endParaRPr>
          </a:p>
        </p:txBody>
      </p:sp>
      <p:sp>
        <p:nvSpPr>
          <p:cNvPr id="935" name="Google Shape;935;g3134fc11180_0_2702"/>
          <p:cNvSpPr txBox="1"/>
          <p:nvPr/>
        </p:nvSpPr>
        <p:spPr>
          <a:xfrm>
            <a:off x="1517850" y="848825"/>
            <a:ext cx="452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EXPOSE-Anweisung</a:t>
            </a:r>
            <a:endParaRPr b="1" i="0" sz="1800" u="none" cap="none" strike="noStrike">
              <a:solidFill>
                <a:srgbClr val="6EC5F7"/>
              </a:solidFill>
              <a:latin typeface="Montserrat"/>
              <a:ea typeface="Montserrat"/>
              <a:cs typeface="Montserrat"/>
              <a:sym typeface="Montserrat"/>
            </a:endParaRPr>
          </a:p>
        </p:txBody>
      </p:sp>
      <p:pic>
        <p:nvPicPr>
          <p:cNvPr id="936" name="Google Shape;936;g3134fc11180_0_2702"/>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pic>
        <p:nvPicPr>
          <p:cNvPr id="937" name="Google Shape;937;g3134fc11180_0_2702"/>
          <p:cNvPicPr preferRelativeResize="0"/>
          <p:nvPr/>
        </p:nvPicPr>
        <p:blipFill rotWithShape="1">
          <a:blip r:embed="rId5">
            <a:alphaModFix/>
          </a:blip>
          <a:srcRect b="0" l="0" r="0" t="0"/>
          <a:stretch/>
        </p:blipFill>
        <p:spPr>
          <a:xfrm>
            <a:off x="1060649" y="3929074"/>
            <a:ext cx="4138875" cy="723000"/>
          </a:xfrm>
          <a:prstGeom prst="rect">
            <a:avLst/>
          </a:prstGeom>
          <a:noFill/>
          <a:ln>
            <a:noFill/>
          </a:ln>
        </p:spPr>
      </p:pic>
      <p:sp>
        <p:nvSpPr>
          <p:cNvPr id="938" name="Google Shape;938;g3134fc11180_0_27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2" name="Shape 942"/>
        <p:cNvGrpSpPr/>
        <p:nvPr/>
      </p:nvGrpSpPr>
      <p:grpSpPr>
        <a:xfrm>
          <a:off x="0" y="0"/>
          <a:ext cx="0" cy="0"/>
          <a:chOff x="0" y="0"/>
          <a:chExt cx="0" cy="0"/>
        </a:xfrm>
      </p:grpSpPr>
      <p:sp>
        <p:nvSpPr>
          <p:cNvPr id="943" name="Google Shape;943;g3134fc11180_0_2710"/>
          <p:cNvSpPr txBox="1"/>
          <p:nvPr/>
        </p:nvSpPr>
        <p:spPr>
          <a:xfrm>
            <a:off x="1048900" y="1730550"/>
            <a:ext cx="7129200" cy="774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Build-Args können in einem Dockerfile mit dem ARG-Befehl definiert werden.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Sie werden während des Build-Prozesses als Umgebungsvariablen verwendet.</a:t>
            </a:r>
            <a:endParaRPr b="0" i="0" sz="1200" u="none" cap="none" strike="noStrike">
              <a:solidFill>
                <a:schemeClr val="lt1"/>
              </a:solidFill>
              <a:latin typeface="Montserrat"/>
              <a:ea typeface="Montserrat"/>
              <a:cs typeface="Montserrat"/>
              <a:sym typeface="Montserrat"/>
            </a:endParaRPr>
          </a:p>
        </p:txBody>
      </p:sp>
      <p:sp>
        <p:nvSpPr>
          <p:cNvPr id="944" name="Google Shape;944;g3134fc11180_0_2710"/>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Verwendung von Build-Args</a:t>
            </a:r>
            <a:endParaRPr b="1" i="0" sz="1800" u="none" cap="none" strike="noStrike">
              <a:solidFill>
                <a:srgbClr val="6EC5F7"/>
              </a:solidFill>
              <a:latin typeface="Montserrat"/>
              <a:ea typeface="Montserrat"/>
              <a:cs typeface="Montserrat"/>
              <a:sym typeface="Montserrat"/>
            </a:endParaRPr>
          </a:p>
        </p:txBody>
      </p:sp>
      <p:pic>
        <p:nvPicPr>
          <p:cNvPr id="945" name="Google Shape;945;g3134fc11180_0_2710"/>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946" name="Google Shape;946;g3134fc11180_0_2710"/>
          <p:cNvPicPr preferRelativeResize="0"/>
          <p:nvPr/>
        </p:nvPicPr>
        <p:blipFill rotWithShape="1">
          <a:blip r:embed="rId5">
            <a:alphaModFix/>
          </a:blip>
          <a:srcRect b="0" l="0" r="0" t="0"/>
          <a:stretch/>
        </p:blipFill>
        <p:spPr>
          <a:xfrm>
            <a:off x="1080275" y="2629250"/>
            <a:ext cx="4400550" cy="990600"/>
          </a:xfrm>
          <a:prstGeom prst="rect">
            <a:avLst/>
          </a:prstGeom>
          <a:noFill/>
          <a:ln>
            <a:noFill/>
          </a:ln>
        </p:spPr>
      </p:pic>
      <p:sp>
        <p:nvSpPr>
          <p:cNvPr id="947" name="Google Shape;947;g3134fc11180_0_27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1" name="Shape 951"/>
        <p:cNvGrpSpPr/>
        <p:nvPr/>
      </p:nvGrpSpPr>
      <p:grpSpPr>
        <a:xfrm>
          <a:off x="0" y="0"/>
          <a:ext cx="0" cy="0"/>
          <a:chOff x="0" y="0"/>
          <a:chExt cx="0" cy="0"/>
        </a:xfrm>
      </p:grpSpPr>
      <p:sp>
        <p:nvSpPr>
          <p:cNvPr id="952" name="Google Shape;952;g3134fc11180_0_2718"/>
          <p:cNvSpPr txBox="1"/>
          <p:nvPr/>
        </p:nvSpPr>
        <p:spPr>
          <a:xfrm>
            <a:off x="1048900" y="1730550"/>
            <a:ext cx="7129200" cy="646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Build-Args können beim Aufruf des docker build-Befehls mit der --build-arg-Option übergeben werden</a:t>
            </a:r>
            <a:endParaRPr b="0" i="0" sz="1200" u="none" cap="none" strike="noStrike">
              <a:solidFill>
                <a:schemeClr val="lt1"/>
              </a:solidFill>
              <a:latin typeface="Montserrat"/>
              <a:ea typeface="Montserrat"/>
              <a:cs typeface="Montserrat"/>
              <a:sym typeface="Montserrat"/>
            </a:endParaRPr>
          </a:p>
        </p:txBody>
      </p:sp>
      <p:sp>
        <p:nvSpPr>
          <p:cNvPr id="953" name="Google Shape;953;g3134fc11180_0_2718"/>
          <p:cNvSpPr txBox="1"/>
          <p:nvPr/>
        </p:nvSpPr>
        <p:spPr>
          <a:xfrm>
            <a:off x="1080275" y="848825"/>
            <a:ext cx="45432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Übergabe von Build-Args</a:t>
            </a:r>
            <a:endParaRPr b="1" i="0" sz="1800" u="none" cap="none" strike="noStrike">
              <a:solidFill>
                <a:srgbClr val="6EC5F7"/>
              </a:solidFill>
              <a:latin typeface="Montserrat"/>
              <a:ea typeface="Montserrat"/>
              <a:cs typeface="Montserrat"/>
              <a:sym typeface="Montserrat"/>
            </a:endParaRPr>
          </a:p>
        </p:txBody>
      </p:sp>
      <p:pic>
        <p:nvPicPr>
          <p:cNvPr id="954" name="Google Shape;954;g3134fc11180_0_2718"/>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pic>
        <p:nvPicPr>
          <p:cNvPr id="955" name="Google Shape;955;g3134fc11180_0_2718"/>
          <p:cNvPicPr preferRelativeResize="0"/>
          <p:nvPr/>
        </p:nvPicPr>
        <p:blipFill rotWithShape="1">
          <a:blip r:embed="rId5">
            <a:alphaModFix/>
          </a:blip>
          <a:srcRect b="0" l="0" r="0" t="0"/>
          <a:stretch/>
        </p:blipFill>
        <p:spPr>
          <a:xfrm>
            <a:off x="1080275" y="2636275"/>
            <a:ext cx="4772025" cy="609600"/>
          </a:xfrm>
          <a:prstGeom prst="rect">
            <a:avLst/>
          </a:prstGeom>
          <a:noFill/>
          <a:ln>
            <a:noFill/>
          </a:ln>
        </p:spPr>
      </p:pic>
      <p:sp>
        <p:nvSpPr>
          <p:cNvPr id="956" name="Google Shape;956;g3134fc11180_0_27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g3134fc11180_0_27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t/>
            </a:r>
            <a:endParaRPr/>
          </a:p>
        </p:txBody>
      </p:sp>
      <p:pic>
        <p:nvPicPr>
          <p:cNvPr id="962" name="Google Shape;962;g3134fc11180_0_2726"/>
          <p:cNvPicPr preferRelativeResize="0"/>
          <p:nvPr/>
        </p:nvPicPr>
        <p:blipFill rotWithShape="1">
          <a:blip r:embed="rId3">
            <a:alphaModFix/>
          </a:blip>
          <a:srcRect b="0" l="169" r="177" t="0"/>
          <a:stretch/>
        </p:blipFill>
        <p:spPr>
          <a:xfrm>
            <a:off x="0" y="0"/>
            <a:ext cx="9144003" cy="5161355"/>
          </a:xfrm>
          <a:prstGeom prst="rect">
            <a:avLst/>
          </a:prstGeom>
          <a:noFill/>
          <a:ln>
            <a:noFill/>
          </a:ln>
        </p:spPr>
      </p:pic>
      <p:pic>
        <p:nvPicPr>
          <p:cNvPr id="963" name="Google Shape;963;g3134fc11180_0_2726"/>
          <p:cNvPicPr preferRelativeResize="0"/>
          <p:nvPr/>
        </p:nvPicPr>
        <p:blipFill rotWithShape="1">
          <a:blip r:embed="rId4">
            <a:alphaModFix/>
          </a:blip>
          <a:srcRect b="0" l="0" r="0" t="0"/>
          <a:stretch/>
        </p:blipFill>
        <p:spPr>
          <a:xfrm>
            <a:off x="2375835" y="1884688"/>
            <a:ext cx="4392326" cy="1374125"/>
          </a:xfrm>
          <a:prstGeom prst="rect">
            <a:avLst/>
          </a:prstGeom>
          <a:noFill/>
          <a:ln>
            <a:noFill/>
          </a:ln>
        </p:spPr>
      </p:pic>
      <p:sp>
        <p:nvSpPr>
          <p:cNvPr id="964" name="Google Shape;964;g3134fc11180_0_27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8" name="Shape 968"/>
        <p:cNvGrpSpPr/>
        <p:nvPr/>
      </p:nvGrpSpPr>
      <p:grpSpPr>
        <a:xfrm>
          <a:off x="0" y="0"/>
          <a:ext cx="0" cy="0"/>
          <a:chOff x="0" y="0"/>
          <a:chExt cx="0" cy="0"/>
        </a:xfrm>
      </p:grpSpPr>
      <p:sp>
        <p:nvSpPr>
          <p:cNvPr id="969" name="Google Shape;969;g3134fc11180_0_2733"/>
          <p:cNvSpPr txBox="1"/>
          <p:nvPr/>
        </p:nvSpPr>
        <p:spPr>
          <a:xfrm>
            <a:off x="3529650" y="538175"/>
            <a:ext cx="2084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Übung 1</a:t>
            </a:r>
            <a:endParaRPr b="1" i="0" sz="1800" u="none" cap="none" strike="noStrike">
              <a:solidFill>
                <a:srgbClr val="6EC5F7"/>
              </a:solidFill>
              <a:latin typeface="Montserrat"/>
              <a:ea typeface="Montserrat"/>
              <a:cs typeface="Montserrat"/>
              <a:sym typeface="Montserrat"/>
            </a:endParaRPr>
          </a:p>
        </p:txBody>
      </p:sp>
      <p:pic>
        <p:nvPicPr>
          <p:cNvPr id="970" name="Google Shape;970;g3134fc11180_0_2733"/>
          <p:cNvPicPr preferRelativeResize="0"/>
          <p:nvPr/>
        </p:nvPicPr>
        <p:blipFill rotWithShape="1">
          <a:blip r:embed="rId4">
            <a:alphaModFix/>
          </a:blip>
          <a:srcRect b="0" l="0" r="0" t="0"/>
          <a:stretch/>
        </p:blipFill>
        <p:spPr>
          <a:xfrm>
            <a:off x="252000" y="1426025"/>
            <a:ext cx="2620200" cy="3431426"/>
          </a:xfrm>
          <a:prstGeom prst="rect">
            <a:avLst/>
          </a:prstGeom>
          <a:noFill/>
          <a:ln>
            <a:noFill/>
          </a:ln>
        </p:spPr>
      </p:pic>
      <p:sp>
        <p:nvSpPr>
          <p:cNvPr id="971" name="Google Shape;971;g3134fc11180_0_2733"/>
          <p:cNvSpPr txBox="1"/>
          <p:nvPr/>
        </p:nvSpPr>
        <p:spPr>
          <a:xfrm>
            <a:off x="4047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Schritt 1</a:t>
            </a:r>
            <a:endParaRPr b="1" i="0" sz="1200" u="none" cap="none" strike="noStrike">
              <a:solidFill>
                <a:schemeClr val="lt1"/>
              </a:solidFill>
              <a:latin typeface="Arial"/>
              <a:ea typeface="Arial"/>
              <a:cs typeface="Arial"/>
              <a:sym typeface="Arial"/>
            </a:endParaRPr>
          </a:p>
        </p:txBody>
      </p:sp>
      <p:sp>
        <p:nvSpPr>
          <p:cNvPr id="972" name="Google Shape;972;g3134fc11180_0_2733"/>
          <p:cNvSpPr txBox="1"/>
          <p:nvPr/>
        </p:nvSpPr>
        <p:spPr>
          <a:xfrm>
            <a:off x="385300" y="2571750"/>
            <a:ext cx="2371800" cy="2108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Erstelle einen Ordner my_weather_app und darin eine Datei weather.py.</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In weather.py soll ein einfacher Python-Code stehen, der den Text „Heute scheint die Sonne!“ ausgibt:</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accent6"/>
              </a:buClr>
              <a:buSzPts val="1000"/>
              <a:buFont typeface="Montserrat"/>
              <a:buChar char="●"/>
            </a:pPr>
            <a:r>
              <a:rPr b="0" i="0" lang="en" sz="1000" u="none" cap="none" strike="noStrike">
                <a:solidFill>
                  <a:schemeClr val="accent6"/>
                </a:solidFill>
                <a:latin typeface="Montserrat"/>
                <a:ea typeface="Montserrat"/>
                <a:cs typeface="Montserrat"/>
                <a:sym typeface="Montserrat"/>
              </a:rPr>
              <a:t>print("Heute scheint die Sonne!")</a:t>
            </a:r>
            <a:endParaRPr b="0" i="0" sz="1000" u="none" cap="none" strike="noStrike">
              <a:solidFill>
                <a:schemeClr val="accent6"/>
              </a:solidFill>
              <a:latin typeface="Montserrat"/>
              <a:ea typeface="Montserrat"/>
              <a:cs typeface="Montserrat"/>
              <a:sym typeface="Montserrat"/>
            </a:endParaRPr>
          </a:p>
        </p:txBody>
      </p:sp>
      <p:pic>
        <p:nvPicPr>
          <p:cNvPr id="973" name="Google Shape;973;g3134fc11180_0_2733"/>
          <p:cNvPicPr preferRelativeResize="0"/>
          <p:nvPr/>
        </p:nvPicPr>
        <p:blipFill rotWithShape="1">
          <a:blip r:embed="rId4">
            <a:alphaModFix/>
          </a:blip>
          <a:srcRect b="0" l="0" r="0" t="0"/>
          <a:stretch/>
        </p:blipFill>
        <p:spPr>
          <a:xfrm>
            <a:off x="3204350" y="1426025"/>
            <a:ext cx="2620200" cy="3431426"/>
          </a:xfrm>
          <a:prstGeom prst="rect">
            <a:avLst/>
          </a:prstGeom>
          <a:noFill/>
          <a:ln>
            <a:noFill/>
          </a:ln>
        </p:spPr>
      </p:pic>
      <p:sp>
        <p:nvSpPr>
          <p:cNvPr id="974" name="Google Shape;974;g3134fc11180_0_2733"/>
          <p:cNvSpPr txBox="1"/>
          <p:nvPr/>
        </p:nvSpPr>
        <p:spPr>
          <a:xfrm>
            <a:off x="34146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Schritt 2</a:t>
            </a:r>
            <a:endParaRPr b="1" i="0" sz="1200" u="none" cap="none" strike="noStrike">
              <a:solidFill>
                <a:schemeClr val="lt1"/>
              </a:solidFill>
              <a:latin typeface="Arial"/>
              <a:ea typeface="Arial"/>
              <a:cs typeface="Arial"/>
              <a:sym typeface="Arial"/>
            </a:endParaRPr>
          </a:p>
        </p:txBody>
      </p:sp>
      <p:sp>
        <p:nvSpPr>
          <p:cNvPr id="975" name="Google Shape;975;g3134fc11180_0_2733"/>
          <p:cNvSpPr txBox="1"/>
          <p:nvPr/>
        </p:nvSpPr>
        <p:spPr>
          <a:xfrm>
            <a:off x="3386100" y="2571750"/>
            <a:ext cx="2371800" cy="2285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Erstelle ein Dockerfile, das folgendes macht:</a:t>
            </a:r>
            <a:endParaRPr b="0" i="0" sz="1000" u="none" cap="none" strike="noStrike">
              <a:solidFill>
                <a:schemeClr val="l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700"/>
              <a:buFont typeface="Arial"/>
              <a:buNone/>
            </a:pPr>
            <a:r>
              <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Ein einfaches Python-Image (python:3.8-slim) verwendet.</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Die Datei weather.py in das Image kopiert.</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Das Programm weather.py beim Starten des Containers ausführt.</a:t>
            </a:r>
            <a:endParaRPr b="0" i="0" sz="1000" u="none" cap="none" strike="noStrike">
              <a:solidFill>
                <a:schemeClr val="lt1"/>
              </a:solidFill>
              <a:latin typeface="Montserrat"/>
              <a:ea typeface="Montserrat"/>
              <a:cs typeface="Montserrat"/>
              <a:sym typeface="Montserrat"/>
            </a:endParaRPr>
          </a:p>
        </p:txBody>
      </p:sp>
      <p:pic>
        <p:nvPicPr>
          <p:cNvPr id="976" name="Google Shape;976;g3134fc11180_0_2733"/>
          <p:cNvPicPr preferRelativeResize="0"/>
          <p:nvPr/>
        </p:nvPicPr>
        <p:blipFill rotWithShape="1">
          <a:blip r:embed="rId4">
            <a:alphaModFix/>
          </a:blip>
          <a:srcRect b="0" l="0" r="0" t="0"/>
          <a:stretch/>
        </p:blipFill>
        <p:spPr>
          <a:xfrm>
            <a:off x="6271800" y="1426025"/>
            <a:ext cx="2620200" cy="3431426"/>
          </a:xfrm>
          <a:prstGeom prst="rect">
            <a:avLst/>
          </a:prstGeom>
          <a:noFill/>
          <a:ln>
            <a:noFill/>
          </a:ln>
        </p:spPr>
      </p:pic>
      <p:sp>
        <p:nvSpPr>
          <p:cNvPr id="977" name="Google Shape;977;g3134fc11180_0_2733"/>
          <p:cNvSpPr txBox="1"/>
          <p:nvPr/>
        </p:nvSpPr>
        <p:spPr>
          <a:xfrm>
            <a:off x="64245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Schritt 3</a:t>
            </a:r>
            <a:endParaRPr b="1" i="0" sz="1200" u="none" cap="none" strike="noStrike">
              <a:solidFill>
                <a:schemeClr val="lt1"/>
              </a:solidFill>
              <a:latin typeface="Arial"/>
              <a:ea typeface="Arial"/>
              <a:cs typeface="Arial"/>
              <a:sym typeface="Arial"/>
            </a:endParaRPr>
          </a:p>
        </p:txBody>
      </p:sp>
      <p:sp>
        <p:nvSpPr>
          <p:cNvPr id="978" name="Google Shape;978;g3134fc11180_0_2733"/>
          <p:cNvSpPr txBox="1"/>
          <p:nvPr/>
        </p:nvSpPr>
        <p:spPr>
          <a:xfrm>
            <a:off x="6396000" y="2623366"/>
            <a:ext cx="2371800" cy="1046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Baue das Image und starte den Container, um zu sehen, ob der Wetterbericht angezeigt wird.</a:t>
            </a:r>
            <a:endParaRPr b="0" i="0" sz="10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2" name="Shape 982"/>
        <p:cNvGrpSpPr/>
        <p:nvPr/>
      </p:nvGrpSpPr>
      <p:grpSpPr>
        <a:xfrm>
          <a:off x="0" y="0"/>
          <a:ext cx="0" cy="0"/>
          <a:chOff x="0" y="0"/>
          <a:chExt cx="0" cy="0"/>
        </a:xfrm>
      </p:grpSpPr>
      <p:sp>
        <p:nvSpPr>
          <p:cNvPr id="983" name="Google Shape;983;g3134fc11180_0_2746"/>
          <p:cNvSpPr txBox="1"/>
          <p:nvPr/>
        </p:nvSpPr>
        <p:spPr>
          <a:xfrm>
            <a:off x="3529650" y="538175"/>
            <a:ext cx="2084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Übung 2</a:t>
            </a:r>
            <a:endParaRPr b="1" i="0" sz="1800" u="none" cap="none" strike="noStrike">
              <a:solidFill>
                <a:srgbClr val="6EC5F7"/>
              </a:solidFill>
              <a:latin typeface="Montserrat"/>
              <a:ea typeface="Montserrat"/>
              <a:cs typeface="Montserrat"/>
              <a:sym typeface="Montserrat"/>
            </a:endParaRPr>
          </a:p>
        </p:txBody>
      </p:sp>
      <p:pic>
        <p:nvPicPr>
          <p:cNvPr id="984" name="Google Shape;984;g3134fc11180_0_2746"/>
          <p:cNvPicPr preferRelativeResize="0"/>
          <p:nvPr/>
        </p:nvPicPr>
        <p:blipFill rotWithShape="1">
          <a:blip r:embed="rId4">
            <a:alphaModFix/>
          </a:blip>
          <a:srcRect b="0" l="0" r="0" t="0"/>
          <a:stretch/>
        </p:blipFill>
        <p:spPr>
          <a:xfrm>
            <a:off x="252000" y="1426025"/>
            <a:ext cx="2620200" cy="3431426"/>
          </a:xfrm>
          <a:prstGeom prst="rect">
            <a:avLst/>
          </a:prstGeom>
          <a:noFill/>
          <a:ln>
            <a:noFill/>
          </a:ln>
        </p:spPr>
      </p:pic>
      <p:sp>
        <p:nvSpPr>
          <p:cNvPr id="985" name="Google Shape;985;g3134fc11180_0_2746"/>
          <p:cNvSpPr txBox="1"/>
          <p:nvPr/>
        </p:nvSpPr>
        <p:spPr>
          <a:xfrm>
            <a:off x="4047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Schritt 1</a:t>
            </a:r>
            <a:endParaRPr b="1" i="0" sz="1200" u="none" cap="none" strike="noStrike">
              <a:solidFill>
                <a:schemeClr val="lt1"/>
              </a:solidFill>
              <a:latin typeface="Arial"/>
              <a:ea typeface="Arial"/>
              <a:cs typeface="Arial"/>
              <a:sym typeface="Arial"/>
            </a:endParaRPr>
          </a:p>
        </p:txBody>
      </p:sp>
      <p:sp>
        <p:nvSpPr>
          <p:cNvPr id="986" name="Google Shape;986;g3134fc11180_0_2746"/>
          <p:cNvSpPr txBox="1"/>
          <p:nvPr/>
        </p:nvSpPr>
        <p:spPr>
          <a:xfrm>
            <a:off x="385300" y="2571750"/>
            <a:ext cx="2371800" cy="1440600"/>
          </a:xfrm>
          <a:prstGeom prst="rect">
            <a:avLst/>
          </a:prstGeom>
          <a:noFill/>
          <a:ln>
            <a:noFill/>
          </a:ln>
        </p:spPr>
        <p:txBody>
          <a:bodyPr anchorCtr="0" anchor="t" bIns="91425" lIns="91425" spcFirstLastPara="1" rIns="91425" wrap="square" tIns="91425">
            <a:spAutoFit/>
          </a:bodyPr>
          <a:lstStyle/>
          <a:p>
            <a:pPr indent="-279400" lvl="0" marL="457200" marR="0" rtl="0" algn="l">
              <a:lnSpc>
                <a:spcPct val="115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Erstelle einen Ordner pizza_app und darin eine Datei order_pizza.py.</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15000"/>
              </a:lnSpc>
              <a:spcBef>
                <a:spcPts val="0"/>
              </a:spcBef>
              <a:spcAft>
                <a:spcPts val="0"/>
              </a:spcAft>
              <a:buClr>
                <a:schemeClr val="lt1"/>
              </a:buClr>
              <a:buSzPts val="800"/>
              <a:buFont typeface="Montserrat"/>
              <a:buChar char="●"/>
            </a:pPr>
            <a:r>
              <a:rPr b="0" i="0" lang="en" sz="800" u="none" cap="none" strike="noStrike">
                <a:solidFill>
                  <a:schemeClr val="lt1"/>
                </a:solidFill>
                <a:latin typeface="Montserrat"/>
                <a:ea typeface="Montserrat"/>
                <a:cs typeface="Montserrat"/>
                <a:sym typeface="Montserrat"/>
              </a:rPr>
              <a:t>Schreibe in order_pizza.py folgenden Code</a:t>
            </a:r>
            <a:endParaRPr b="0" i="0" sz="800" u="none" cap="none" strike="noStrike">
              <a:solidFill>
                <a:schemeClr val="lt1"/>
              </a:solidFill>
              <a:latin typeface="Montserrat"/>
              <a:ea typeface="Montserrat"/>
              <a:cs typeface="Montserrat"/>
              <a:sym typeface="Montserrat"/>
            </a:endParaRPr>
          </a:p>
          <a:p>
            <a:pPr indent="-279400" lvl="0" marL="457200" marR="0" rtl="0" algn="l">
              <a:lnSpc>
                <a:spcPct val="115000"/>
              </a:lnSpc>
              <a:spcBef>
                <a:spcPts val="0"/>
              </a:spcBef>
              <a:spcAft>
                <a:spcPts val="0"/>
              </a:spcAft>
              <a:buClr>
                <a:schemeClr val="accent6"/>
              </a:buClr>
              <a:buSzPts val="800"/>
              <a:buFont typeface="Montserrat"/>
              <a:buChar char="●"/>
            </a:pPr>
            <a:r>
              <a:rPr b="0" i="0" lang="en" sz="800" u="none" cap="none" strike="noStrike">
                <a:solidFill>
                  <a:schemeClr val="accent6"/>
                </a:solidFill>
                <a:latin typeface="Montserrat"/>
                <a:ea typeface="Montserrat"/>
                <a:cs typeface="Montserrat"/>
                <a:sym typeface="Montserrat"/>
              </a:rPr>
              <a:t>pizza_type = input("Welche Pizza möchtest du bestellen? ")</a:t>
            </a:r>
            <a:endParaRPr b="0" i="0" sz="800" u="none" cap="none" strike="noStrike">
              <a:solidFill>
                <a:schemeClr val="accent6"/>
              </a:solidFill>
              <a:latin typeface="Montserrat"/>
              <a:ea typeface="Montserrat"/>
              <a:cs typeface="Montserrat"/>
              <a:sym typeface="Montserrat"/>
            </a:endParaRPr>
          </a:p>
          <a:p>
            <a:pPr indent="-279400" lvl="0" marL="457200" marR="0" rtl="0" algn="l">
              <a:lnSpc>
                <a:spcPct val="115000"/>
              </a:lnSpc>
              <a:spcBef>
                <a:spcPts val="0"/>
              </a:spcBef>
              <a:spcAft>
                <a:spcPts val="0"/>
              </a:spcAft>
              <a:buClr>
                <a:schemeClr val="accent6"/>
              </a:buClr>
              <a:buSzPts val="800"/>
              <a:buFont typeface="Montserrat"/>
              <a:buChar char="●"/>
            </a:pPr>
            <a:r>
              <a:rPr b="0" i="0" lang="en" sz="800" u="none" cap="none" strike="noStrike">
                <a:solidFill>
                  <a:schemeClr val="accent6"/>
                </a:solidFill>
                <a:latin typeface="Montserrat"/>
                <a:ea typeface="Montserrat"/>
                <a:cs typeface="Montserrat"/>
                <a:sym typeface="Montserrat"/>
              </a:rPr>
              <a:t>print(f"{pizza_type} wurde bestellt!")</a:t>
            </a:r>
            <a:endParaRPr b="0" i="0" sz="800" u="none" cap="none" strike="noStrike">
              <a:solidFill>
                <a:schemeClr val="accent6"/>
              </a:solidFill>
              <a:latin typeface="Montserrat"/>
              <a:ea typeface="Montserrat"/>
              <a:cs typeface="Montserrat"/>
              <a:sym typeface="Montserrat"/>
            </a:endParaRPr>
          </a:p>
        </p:txBody>
      </p:sp>
      <p:pic>
        <p:nvPicPr>
          <p:cNvPr id="987" name="Google Shape;987;g3134fc11180_0_2746"/>
          <p:cNvPicPr preferRelativeResize="0"/>
          <p:nvPr/>
        </p:nvPicPr>
        <p:blipFill rotWithShape="1">
          <a:blip r:embed="rId4">
            <a:alphaModFix/>
          </a:blip>
          <a:srcRect b="0" l="0" r="0" t="0"/>
          <a:stretch/>
        </p:blipFill>
        <p:spPr>
          <a:xfrm>
            <a:off x="3204350" y="1426025"/>
            <a:ext cx="2620200" cy="3431426"/>
          </a:xfrm>
          <a:prstGeom prst="rect">
            <a:avLst/>
          </a:prstGeom>
          <a:noFill/>
          <a:ln>
            <a:noFill/>
          </a:ln>
        </p:spPr>
      </p:pic>
      <p:sp>
        <p:nvSpPr>
          <p:cNvPr id="988" name="Google Shape;988;g3134fc11180_0_2746"/>
          <p:cNvSpPr txBox="1"/>
          <p:nvPr/>
        </p:nvSpPr>
        <p:spPr>
          <a:xfrm>
            <a:off x="34146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Schritt 2</a:t>
            </a:r>
            <a:endParaRPr b="1" i="0" sz="1200" u="none" cap="none" strike="noStrike">
              <a:solidFill>
                <a:schemeClr val="lt1"/>
              </a:solidFill>
              <a:latin typeface="Arial"/>
              <a:ea typeface="Arial"/>
              <a:cs typeface="Arial"/>
              <a:sym typeface="Arial"/>
            </a:endParaRPr>
          </a:p>
        </p:txBody>
      </p:sp>
      <p:sp>
        <p:nvSpPr>
          <p:cNvPr id="989" name="Google Shape;989;g3134fc11180_0_2746"/>
          <p:cNvSpPr txBox="1"/>
          <p:nvPr/>
        </p:nvSpPr>
        <p:spPr>
          <a:xfrm>
            <a:off x="3386100" y="2571750"/>
            <a:ext cx="2371800" cy="1159800"/>
          </a:xfrm>
          <a:prstGeom prst="rect">
            <a:avLst/>
          </a:prstGeom>
          <a:noFill/>
          <a:ln>
            <a:noFill/>
          </a:ln>
        </p:spPr>
        <p:txBody>
          <a:bodyPr anchorCtr="0" anchor="t" bIns="91425" lIns="91425" spcFirstLastPara="1" rIns="91425" wrap="square" tIns="91425">
            <a:spAutoFit/>
          </a:bodyPr>
          <a:lstStyle/>
          <a:p>
            <a:pPr indent="-273050" lvl="0" marL="457200" marR="0" rtl="0" algn="l">
              <a:lnSpc>
                <a:spcPct val="115000"/>
              </a:lnSpc>
              <a:spcBef>
                <a:spcPts val="0"/>
              </a:spcBef>
              <a:spcAft>
                <a:spcPts val="0"/>
              </a:spcAft>
              <a:buClr>
                <a:schemeClr val="lt1"/>
              </a:buClr>
              <a:buSzPts val="700"/>
              <a:buFont typeface="Montserrat"/>
              <a:buChar char="●"/>
            </a:pPr>
            <a:r>
              <a:rPr b="0" i="0" lang="en" sz="700" u="none" cap="none" strike="noStrike">
                <a:solidFill>
                  <a:schemeClr val="lt1"/>
                </a:solidFill>
                <a:latin typeface="Montserrat"/>
                <a:ea typeface="Montserrat"/>
                <a:cs typeface="Montserrat"/>
                <a:sym typeface="Montserrat"/>
              </a:rPr>
              <a:t>Erstelle ein Dockerfile für deine Pizza-App:</a:t>
            </a:r>
            <a:endParaRPr b="0" i="0" sz="700" u="none" cap="none" strike="noStrike">
              <a:solidFill>
                <a:schemeClr val="lt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lt1"/>
              </a:solidFill>
              <a:latin typeface="Montserrat"/>
              <a:ea typeface="Montserrat"/>
              <a:cs typeface="Montserrat"/>
              <a:sym typeface="Montserrat"/>
            </a:endParaRPr>
          </a:p>
          <a:p>
            <a:pPr indent="-273050" lvl="0" marL="457200" marR="0" rtl="0" algn="l">
              <a:lnSpc>
                <a:spcPct val="115000"/>
              </a:lnSpc>
              <a:spcBef>
                <a:spcPts val="0"/>
              </a:spcBef>
              <a:spcAft>
                <a:spcPts val="0"/>
              </a:spcAft>
              <a:buClr>
                <a:schemeClr val="lt1"/>
              </a:buClr>
              <a:buSzPts val="700"/>
              <a:buFont typeface="Montserrat"/>
              <a:buChar char="●"/>
            </a:pPr>
            <a:r>
              <a:rPr b="0" i="0" lang="en" sz="700" u="none" cap="none" strike="noStrike">
                <a:solidFill>
                  <a:schemeClr val="lt1"/>
                </a:solidFill>
                <a:latin typeface="Montserrat"/>
                <a:ea typeface="Montserrat"/>
                <a:cs typeface="Montserrat"/>
                <a:sym typeface="Montserrat"/>
              </a:rPr>
              <a:t>Verwende python:3.8-slim als Basisimage.</a:t>
            </a:r>
            <a:endParaRPr b="0" i="0" sz="700" u="none" cap="none" strike="noStrike">
              <a:solidFill>
                <a:schemeClr val="lt1"/>
              </a:solidFill>
              <a:latin typeface="Montserrat"/>
              <a:ea typeface="Montserrat"/>
              <a:cs typeface="Montserrat"/>
              <a:sym typeface="Montserrat"/>
            </a:endParaRPr>
          </a:p>
          <a:p>
            <a:pPr indent="-273050" lvl="0" marL="457200" marR="0" rtl="0" algn="l">
              <a:lnSpc>
                <a:spcPct val="115000"/>
              </a:lnSpc>
              <a:spcBef>
                <a:spcPts val="0"/>
              </a:spcBef>
              <a:spcAft>
                <a:spcPts val="0"/>
              </a:spcAft>
              <a:buClr>
                <a:schemeClr val="lt1"/>
              </a:buClr>
              <a:buSzPts val="700"/>
              <a:buFont typeface="Montserrat"/>
              <a:buChar char="●"/>
            </a:pPr>
            <a:r>
              <a:rPr b="0" i="0" lang="en" sz="700" u="none" cap="none" strike="noStrike">
                <a:solidFill>
                  <a:schemeClr val="lt1"/>
                </a:solidFill>
                <a:latin typeface="Montserrat"/>
                <a:ea typeface="Montserrat"/>
                <a:cs typeface="Montserrat"/>
                <a:sym typeface="Montserrat"/>
              </a:rPr>
              <a:t>Kopiere order_pizza.py in das Image.</a:t>
            </a:r>
            <a:endParaRPr b="0" i="0" sz="700" u="none" cap="none" strike="noStrike">
              <a:solidFill>
                <a:schemeClr val="lt1"/>
              </a:solidFill>
              <a:latin typeface="Montserrat"/>
              <a:ea typeface="Montserrat"/>
              <a:cs typeface="Montserrat"/>
              <a:sym typeface="Montserrat"/>
            </a:endParaRPr>
          </a:p>
          <a:p>
            <a:pPr indent="-273050" lvl="0" marL="457200" marR="0" rtl="0" algn="l">
              <a:lnSpc>
                <a:spcPct val="115000"/>
              </a:lnSpc>
              <a:spcBef>
                <a:spcPts val="0"/>
              </a:spcBef>
              <a:spcAft>
                <a:spcPts val="0"/>
              </a:spcAft>
              <a:buClr>
                <a:schemeClr val="lt1"/>
              </a:buClr>
              <a:buSzPts val="700"/>
              <a:buFont typeface="Montserrat"/>
              <a:buChar char="●"/>
            </a:pPr>
            <a:r>
              <a:rPr b="0" i="0" lang="en" sz="700" u="none" cap="none" strike="noStrike">
                <a:solidFill>
                  <a:schemeClr val="lt1"/>
                </a:solidFill>
                <a:latin typeface="Montserrat"/>
                <a:ea typeface="Montserrat"/>
                <a:cs typeface="Montserrat"/>
                <a:sym typeface="Montserrat"/>
              </a:rPr>
              <a:t>Starte order_pizza.py als Standardprogramm.</a:t>
            </a:r>
            <a:endParaRPr b="0" i="0" sz="700" u="none" cap="none" strike="noStrike">
              <a:solidFill>
                <a:schemeClr val="lt1"/>
              </a:solidFill>
              <a:latin typeface="Montserrat"/>
              <a:ea typeface="Montserrat"/>
              <a:cs typeface="Montserrat"/>
              <a:sym typeface="Montserrat"/>
            </a:endParaRPr>
          </a:p>
        </p:txBody>
      </p:sp>
      <p:pic>
        <p:nvPicPr>
          <p:cNvPr id="990" name="Google Shape;990;g3134fc11180_0_2746"/>
          <p:cNvPicPr preferRelativeResize="0"/>
          <p:nvPr/>
        </p:nvPicPr>
        <p:blipFill rotWithShape="1">
          <a:blip r:embed="rId4">
            <a:alphaModFix/>
          </a:blip>
          <a:srcRect b="0" l="0" r="0" t="0"/>
          <a:stretch/>
        </p:blipFill>
        <p:spPr>
          <a:xfrm>
            <a:off x="6271800" y="1426025"/>
            <a:ext cx="2620200" cy="3431426"/>
          </a:xfrm>
          <a:prstGeom prst="rect">
            <a:avLst/>
          </a:prstGeom>
          <a:noFill/>
          <a:ln>
            <a:noFill/>
          </a:ln>
        </p:spPr>
      </p:pic>
      <p:sp>
        <p:nvSpPr>
          <p:cNvPr id="991" name="Google Shape;991;g3134fc11180_0_2746"/>
          <p:cNvSpPr txBox="1"/>
          <p:nvPr/>
        </p:nvSpPr>
        <p:spPr>
          <a:xfrm>
            <a:off x="6424500" y="1595250"/>
            <a:ext cx="2314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Schritt 3</a:t>
            </a:r>
            <a:endParaRPr b="1" i="0" sz="1200" u="none" cap="none" strike="noStrike">
              <a:solidFill>
                <a:schemeClr val="lt1"/>
              </a:solidFill>
              <a:latin typeface="Arial"/>
              <a:ea typeface="Arial"/>
              <a:cs typeface="Arial"/>
              <a:sym typeface="Arial"/>
            </a:endParaRPr>
          </a:p>
        </p:txBody>
      </p:sp>
      <p:sp>
        <p:nvSpPr>
          <p:cNvPr id="992" name="Google Shape;992;g3134fc11180_0_2746"/>
          <p:cNvSpPr txBox="1"/>
          <p:nvPr/>
        </p:nvSpPr>
        <p:spPr>
          <a:xfrm>
            <a:off x="6396000" y="2623366"/>
            <a:ext cx="2371800" cy="664200"/>
          </a:xfrm>
          <a:prstGeom prst="rect">
            <a:avLst/>
          </a:prstGeom>
          <a:noFill/>
          <a:ln>
            <a:noFill/>
          </a:ln>
        </p:spPr>
        <p:txBody>
          <a:bodyPr anchorCtr="0" anchor="t" bIns="91425" lIns="91425" spcFirstLastPara="1" rIns="91425" wrap="square" tIns="91425">
            <a:spAutoFit/>
          </a:bodyPr>
          <a:lstStyle/>
          <a:p>
            <a:pPr indent="-273050" lvl="0" marL="457200" marR="0" rtl="0" algn="l">
              <a:lnSpc>
                <a:spcPct val="115000"/>
              </a:lnSpc>
              <a:spcBef>
                <a:spcPts val="0"/>
              </a:spcBef>
              <a:spcAft>
                <a:spcPts val="0"/>
              </a:spcAft>
              <a:buClr>
                <a:schemeClr val="lt1"/>
              </a:buClr>
              <a:buSzPts val="700"/>
              <a:buFont typeface="Montserrat"/>
              <a:buChar char="●"/>
            </a:pPr>
            <a:r>
              <a:rPr b="0" i="0" lang="en" sz="700" u="none" cap="none" strike="noStrike">
                <a:solidFill>
                  <a:schemeClr val="lt1"/>
                </a:solidFill>
                <a:latin typeface="Montserrat"/>
                <a:ea typeface="Montserrat"/>
                <a:cs typeface="Montserrat"/>
                <a:sym typeface="Montserrat"/>
              </a:rPr>
              <a:t>Baue das Image und starte den Container. Wenn der Container läuft, kannst du deine Lieblingspizza bestellen!</a:t>
            </a:r>
            <a:endParaRPr b="0" i="0" sz="7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id="997" name="Google Shape;997;g3134fc11180_0_2809"/>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998" name="Google Shape;998;g3134fc11180_0_2809"/>
          <p:cNvSpPr txBox="1"/>
          <p:nvPr/>
        </p:nvSpPr>
        <p:spPr>
          <a:xfrm>
            <a:off x="2315550" y="3216800"/>
            <a:ext cx="45129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a:t>
            </a:r>
            <a:endParaRPr b="1" i="0" sz="2400" u="none" cap="none" strike="noStrike">
              <a:solidFill>
                <a:schemeClr val="lt1"/>
              </a:solidFill>
              <a:latin typeface="Montserrat"/>
              <a:ea typeface="Montserrat"/>
              <a:cs typeface="Montserrat"/>
              <a:sym typeface="Montserrat"/>
            </a:endParaRPr>
          </a:p>
        </p:txBody>
      </p:sp>
      <p:sp>
        <p:nvSpPr>
          <p:cNvPr id="999" name="Google Shape;999;g3134fc11180_0_28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00" name="Google Shape;1000;g3134fc11180_0_2809"/>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g2f460daa4de_0_152"/>
          <p:cNvPicPr preferRelativeResize="0"/>
          <p:nvPr/>
        </p:nvPicPr>
        <p:blipFill rotWithShape="1">
          <a:blip r:embed="rId3">
            <a:alphaModFix/>
          </a:blip>
          <a:srcRect b="0" l="169" r="176" t="0"/>
          <a:stretch/>
        </p:blipFill>
        <p:spPr>
          <a:xfrm>
            <a:off x="0" y="0"/>
            <a:ext cx="9144003" cy="5161355"/>
          </a:xfrm>
          <a:prstGeom prst="rect">
            <a:avLst/>
          </a:prstGeom>
          <a:noFill/>
          <a:ln>
            <a:noFill/>
          </a:ln>
        </p:spPr>
      </p:pic>
      <p:sp>
        <p:nvSpPr>
          <p:cNvPr id="1006" name="Google Shape;1006;g2f460daa4de_0_152"/>
          <p:cNvSpPr txBox="1"/>
          <p:nvPr/>
        </p:nvSpPr>
        <p:spPr>
          <a:xfrm>
            <a:off x="2184150" y="3173925"/>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Modul 2: Kubernetes – Einführung und Grundlagen</a:t>
            </a:r>
            <a:endParaRPr b="1" i="0" sz="2400" u="none" cap="none" strike="noStrike">
              <a:solidFill>
                <a:schemeClr val="lt1"/>
              </a:solidFill>
              <a:latin typeface="Montserrat"/>
              <a:ea typeface="Montserrat"/>
              <a:cs typeface="Montserrat"/>
              <a:sym typeface="Montserrat"/>
            </a:endParaRPr>
          </a:p>
        </p:txBody>
      </p:sp>
      <p:sp>
        <p:nvSpPr>
          <p:cNvPr id="1007" name="Google Shape;1007;g2f460daa4de_0_152"/>
          <p:cNvSpPr txBox="1"/>
          <p:nvPr>
            <p:ph idx="12" type="sldNum"/>
          </p:nvPr>
        </p:nvSpPr>
        <p:spPr>
          <a:xfrm>
            <a:off x="8472458" y="4663217"/>
            <a:ext cx="548700" cy="393600"/>
          </a:xfrm>
          <a:prstGeom prst="rect">
            <a:avLst/>
          </a:prstGeom>
          <a:noFill/>
          <a:ln>
            <a:noFill/>
          </a:ln>
          <a:effectLst>
            <a:reflection blurRad="0" dir="5400000" dist="38100" endA="0" fadeDir="5400012" kx="0" rotWithShape="0" algn="bl" stPos="0" sy="-100000" ky="0"/>
          </a:effectLst>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08" name="Google Shape;1008;g2f460daa4de_0_152"/>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2" name="Shape 1012"/>
        <p:cNvGrpSpPr/>
        <p:nvPr/>
      </p:nvGrpSpPr>
      <p:grpSpPr>
        <a:xfrm>
          <a:off x="0" y="0"/>
          <a:ext cx="0" cy="0"/>
          <a:chOff x="0" y="0"/>
          <a:chExt cx="0" cy="0"/>
        </a:xfrm>
      </p:grpSpPr>
      <p:sp>
        <p:nvSpPr>
          <p:cNvPr id="1013" name="Google Shape;1013;g2f460daa4de_0_159"/>
          <p:cNvSpPr/>
          <p:nvPr/>
        </p:nvSpPr>
        <p:spPr>
          <a:xfrm>
            <a:off x="2233186" y="2156435"/>
            <a:ext cx="1268509" cy="520843"/>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2f460daa4de_0_159"/>
          <p:cNvSpPr txBox="1"/>
          <p:nvPr/>
        </p:nvSpPr>
        <p:spPr>
          <a:xfrm>
            <a:off x="2233200" y="2140600"/>
            <a:ext cx="1268400" cy="5187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1" i="0" lang="en" sz="700" u="none" cap="none" strike="noStrike">
                <a:solidFill>
                  <a:schemeClr val="lt1"/>
                </a:solidFill>
                <a:latin typeface="Arial"/>
                <a:ea typeface="Arial"/>
                <a:cs typeface="Arial"/>
                <a:sym typeface="Arial"/>
              </a:rPr>
              <a:t>Warum Kubernetes als Orchestrierungsplattform?</a:t>
            </a:r>
            <a:endParaRPr b="1" i="0" sz="700" u="none" cap="none" strike="noStrike">
              <a:solidFill>
                <a:schemeClr val="lt1"/>
              </a:solidFill>
              <a:latin typeface="Arial"/>
              <a:ea typeface="Arial"/>
              <a:cs typeface="Arial"/>
              <a:sym typeface="Arial"/>
            </a:endParaRPr>
          </a:p>
        </p:txBody>
      </p:sp>
      <p:sp>
        <p:nvSpPr>
          <p:cNvPr id="1015" name="Google Shape;1015;g2f460daa4de_0_159"/>
          <p:cNvSpPr/>
          <p:nvPr/>
        </p:nvSpPr>
        <p:spPr>
          <a:xfrm>
            <a:off x="3926385" y="2156446"/>
            <a:ext cx="1268509" cy="520843"/>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2f460daa4de_0_159"/>
          <p:cNvSpPr txBox="1"/>
          <p:nvPr/>
        </p:nvSpPr>
        <p:spPr>
          <a:xfrm>
            <a:off x="3926250" y="2130175"/>
            <a:ext cx="1268400" cy="5664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1" i="0" lang="en" sz="800" u="none" cap="none" strike="noStrike">
                <a:solidFill>
                  <a:schemeClr val="lt1"/>
                </a:solidFill>
                <a:latin typeface="Arial"/>
                <a:ea typeface="Arial"/>
                <a:cs typeface="Arial"/>
                <a:sym typeface="Arial"/>
              </a:rPr>
              <a:t>Kubernetes Eigenschaften im Überblick</a:t>
            </a:r>
            <a:endParaRPr b="1" i="0" sz="500" u="none" cap="none" strike="noStrike">
              <a:solidFill>
                <a:schemeClr val="lt1"/>
              </a:solidFill>
              <a:latin typeface="Arial"/>
              <a:ea typeface="Arial"/>
              <a:cs typeface="Arial"/>
              <a:sym typeface="Arial"/>
            </a:endParaRPr>
          </a:p>
        </p:txBody>
      </p:sp>
      <p:sp>
        <p:nvSpPr>
          <p:cNvPr id="1017" name="Google Shape;1017;g2f460daa4de_0_159"/>
          <p:cNvSpPr txBox="1"/>
          <p:nvPr/>
        </p:nvSpPr>
        <p:spPr>
          <a:xfrm>
            <a:off x="2204550" y="708650"/>
            <a:ext cx="4734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Modul 2 Aufbau</a:t>
            </a:r>
            <a:endParaRPr b="1" i="0" sz="1800" u="none" cap="none" strike="noStrike">
              <a:solidFill>
                <a:schemeClr val="lt1"/>
              </a:solidFill>
              <a:latin typeface="Montserrat"/>
              <a:ea typeface="Montserrat"/>
              <a:cs typeface="Montserrat"/>
              <a:sym typeface="Montserrat"/>
            </a:endParaRPr>
          </a:p>
        </p:txBody>
      </p:sp>
      <p:pic>
        <p:nvPicPr>
          <p:cNvPr id="1018" name="Google Shape;1018;g2f460daa4de_0_159"/>
          <p:cNvPicPr preferRelativeResize="0"/>
          <p:nvPr/>
        </p:nvPicPr>
        <p:blipFill rotWithShape="1">
          <a:blip r:embed="rId4">
            <a:alphaModFix/>
          </a:blip>
          <a:srcRect b="0" l="0" r="0" t="0"/>
          <a:stretch/>
        </p:blipFill>
        <p:spPr>
          <a:xfrm>
            <a:off x="2531850" y="1170338"/>
            <a:ext cx="4080300" cy="76200"/>
          </a:xfrm>
          <a:prstGeom prst="rect">
            <a:avLst/>
          </a:prstGeom>
          <a:noFill/>
          <a:ln>
            <a:noFill/>
          </a:ln>
        </p:spPr>
      </p:pic>
      <p:cxnSp>
        <p:nvCxnSpPr>
          <p:cNvPr id="1019" name="Google Shape;1019;g2f460daa4de_0_159"/>
          <p:cNvCxnSpPr/>
          <p:nvPr/>
        </p:nvCxnSpPr>
        <p:spPr>
          <a:xfrm>
            <a:off x="3594281" y="2381589"/>
            <a:ext cx="225600" cy="0"/>
          </a:xfrm>
          <a:prstGeom prst="straightConnector1">
            <a:avLst/>
          </a:prstGeom>
          <a:noFill/>
          <a:ln cap="flat" cmpd="sng" w="9525">
            <a:solidFill>
              <a:schemeClr val="lt1"/>
            </a:solidFill>
            <a:prstDash val="solid"/>
            <a:round/>
            <a:headEnd len="sm" w="sm" type="none"/>
            <a:tailEnd len="med" w="med" type="triangle"/>
          </a:ln>
        </p:spPr>
      </p:cxnSp>
      <p:sp>
        <p:nvSpPr>
          <p:cNvPr id="1020" name="Google Shape;1020;g2f460daa4de_0_159"/>
          <p:cNvSpPr/>
          <p:nvPr/>
        </p:nvSpPr>
        <p:spPr>
          <a:xfrm>
            <a:off x="5637966" y="2164370"/>
            <a:ext cx="1268509" cy="520843"/>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2f460daa4de_0_159"/>
          <p:cNvSpPr txBox="1"/>
          <p:nvPr/>
        </p:nvSpPr>
        <p:spPr>
          <a:xfrm>
            <a:off x="5642400" y="2145925"/>
            <a:ext cx="1268400" cy="5664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1" i="0" lang="en" sz="800" u="none" cap="none" strike="noStrike">
                <a:solidFill>
                  <a:schemeClr val="lt1"/>
                </a:solidFill>
                <a:latin typeface="Arial"/>
                <a:ea typeface="Arial"/>
                <a:cs typeface="Arial"/>
                <a:sym typeface="Arial"/>
              </a:rPr>
              <a:t>Architektur und Hauptkomponenten von Kubernetes</a:t>
            </a:r>
            <a:endParaRPr b="1" i="0" sz="500" u="none" cap="none" strike="noStrike">
              <a:solidFill>
                <a:schemeClr val="lt1"/>
              </a:solidFill>
              <a:latin typeface="Arial"/>
              <a:ea typeface="Arial"/>
              <a:cs typeface="Arial"/>
              <a:sym typeface="Arial"/>
            </a:endParaRPr>
          </a:p>
        </p:txBody>
      </p:sp>
      <p:cxnSp>
        <p:nvCxnSpPr>
          <p:cNvPr id="1022" name="Google Shape;1022;g2f460daa4de_0_159"/>
          <p:cNvCxnSpPr/>
          <p:nvPr/>
        </p:nvCxnSpPr>
        <p:spPr>
          <a:xfrm>
            <a:off x="5305862" y="2389513"/>
            <a:ext cx="225600" cy="0"/>
          </a:xfrm>
          <a:prstGeom prst="straightConnector1">
            <a:avLst/>
          </a:prstGeom>
          <a:noFill/>
          <a:ln cap="flat" cmpd="sng" w="9525">
            <a:solidFill>
              <a:schemeClr val="lt1"/>
            </a:solidFill>
            <a:prstDash val="solid"/>
            <a:round/>
            <a:headEnd len="sm" w="sm" type="none"/>
            <a:tailEnd len="med" w="med" type="triangle"/>
          </a:ln>
        </p:spPr>
      </p:cxnSp>
      <p:sp>
        <p:nvSpPr>
          <p:cNvPr id="1023" name="Google Shape;1023;g2f460daa4de_0_1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g2f460daa4de_0_176"/>
          <p:cNvPicPr preferRelativeResize="0"/>
          <p:nvPr/>
        </p:nvPicPr>
        <p:blipFill rotWithShape="1">
          <a:blip r:embed="rId3">
            <a:alphaModFix/>
          </a:blip>
          <a:srcRect b="0" l="169" r="176" t="0"/>
          <a:stretch/>
        </p:blipFill>
        <p:spPr>
          <a:xfrm>
            <a:off x="0" y="0"/>
            <a:ext cx="9144003" cy="5161355"/>
          </a:xfrm>
          <a:prstGeom prst="rect">
            <a:avLst/>
          </a:prstGeom>
          <a:noFill/>
          <a:ln>
            <a:noFill/>
          </a:ln>
        </p:spPr>
      </p:pic>
      <p:sp>
        <p:nvSpPr>
          <p:cNvPr id="1029" name="Google Shape;1029;g2f460daa4de_0_176"/>
          <p:cNvSpPr txBox="1"/>
          <p:nvPr/>
        </p:nvSpPr>
        <p:spPr>
          <a:xfrm>
            <a:off x="2184150" y="3140600"/>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Lab 1: Warum Kubernetes als Orchestrierungsplattform?</a:t>
            </a:r>
            <a:endParaRPr b="1" i="0" sz="24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Montserrat"/>
              <a:ea typeface="Montserrat"/>
              <a:cs typeface="Montserrat"/>
              <a:sym typeface="Montserrat"/>
            </a:endParaRPr>
          </a:p>
        </p:txBody>
      </p:sp>
      <p:sp>
        <p:nvSpPr>
          <p:cNvPr id="1030" name="Google Shape;1030;g2f460daa4de_0_1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31" name="Google Shape;1031;g2f460daa4de_0_176"/>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g3b114ff65f3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82" name="Google Shape;182;g3b114ff65f3_0_36"/>
          <p:cNvPicPr preferRelativeResize="0"/>
          <p:nvPr/>
        </p:nvPicPr>
        <p:blipFill>
          <a:blip r:embed="rId4">
            <a:alphaModFix/>
          </a:blip>
          <a:stretch>
            <a:fillRect/>
          </a:stretch>
        </p:blipFill>
        <p:spPr>
          <a:xfrm>
            <a:off x="152400" y="531400"/>
            <a:ext cx="8839204" cy="432896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5" name="Shape 1035"/>
        <p:cNvGrpSpPr/>
        <p:nvPr/>
      </p:nvGrpSpPr>
      <p:grpSpPr>
        <a:xfrm>
          <a:off x="0" y="0"/>
          <a:ext cx="0" cy="0"/>
          <a:chOff x="0" y="0"/>
          <a:chExt cx="0" cy="0"/>
        </a:xfrm>
      </p:grpSpPr>
      <p:sp>
        <p:nvSpPr>
          <p:cNvPr id="1036" name="Google Shape;1036;g3134fc11180_0_434"/>
          <p:cNvSpPr txBox="1"/>
          <p:nvPr/>
        </p:nvSpPr>
        <p:spPr>
          <a:xfrm>
            <a:off x="2003550" y="472950"/>
            <a:ext cx="51369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Hauptfunktionen von Orchestrierungstool</a:t>
            </a:r>
            <a:endParaRPr b="1" i="0" sz="1800" u="none" cap="none" strike="noStrike">
              <a:solidFill>
                <a:srgbClr val="6EC5F7"/>
              </a:solidFill>
              <a:latin typeface="Montserrat"/>
              <a:ea typeface="Montserrat"/>
              <a:cs typeface="Montserrat"/>
              <a:sym typeface="Montserrat"/>
            </a:endParaRPr>
          </a:p>
        </p:txBody>
      </p:sp>
      <p:sp>
        <p:nvSpPr>
          <p:cNvPr id="1037" name="Google Shape;1037;g3134fc11180_0_434"/>
          <p:cNvSpPr txBox="1"/>
          <p:nvPr/>
        </p:nvSpPr>
        <p:spPr>
          <a:xfrm>
            <a:off x="1605075" y="1464975"/>
            <a:ext cx="6867300" cy="643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Kubernetes sorgt dafür, dass Anwendungen zuverlässig und ohne Ausfallzeiten laufen. </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Dies wird durch automatische Fehlererkennung und Pod-Wiederherstellung ermöglicht.</a:t>
            </a:r>
            <a:endParaRPr b="0" i="0" sz="1000" u="none" cap="none" strike="noStrike">
              <a:solidFill>
                <a:schemeClr val="lt1"/>
              </a:solidFill>
              <a:latin typeface="Montserrat"/>
              <a:ea typeface="Montserrat"/>
              <a:cs typeface="Montserrat"/>
              <a:sym typeface="Montserrat"/>
            </a:endParaRPr>
          </a:p>
        </p:txBody>
      </p:sp>
      <p:pic>
        <p:nvPicPr>
          <p:cNvPr id="1038" name="Google Shape;1038;g3134fc11180_0_434"/>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1039" name="Google Shape;1039;g3134fc11180_0_434"/>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1040" name="Google Shape;1040;g3134fc11180_0_434"/>
          <p:cNvPicPr preferRelativeResize="0"/>
          <p:nvPr/>
        </p:nvPicPr>
        <p:blipFill rotWithShape="1">
          <a:blip r:embed="rId5">
            <a:alphaModFix/>
          </a:blip>
          <a:srcRect b="0" l="0" r="0" t="0"/>
          <a:stretch/>
        </p:blipFill>
        <p:spPr>
          <a:xfrm flipH="1" rot="-5400000">
            <a:off x="643388" y="1861525"/>
            <a:ext cx="760199" cy="33950"/>
          </a:xfrm>
          <a:prstGeom prst="rect">
            <a:avLst/>
          </a:prstGeom>
          <a:noFill/>
          <a:ln>
            <a:noFill/>
          </a:ln>
        </p:spPr>
      </p:pic>
      <p:sp>
        <p:nvSpPr>
          <p:cNvPr id="1041" name="Google Shape;1041;g3134fc11180_0_434"/>
          <p:cNvSpPr txBox="1"/>
          <p:nvPr/>
        </p:nvSpPr>
        <p:spPr>
          <a:xfrm>
            <a:off x="1539825" y="1171875"/>
            <a:ext cx="342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Hohe Verfügbarkeit</a:t>
            </a:r>
            <a:endParaRPr b="1" i="0" sz="1200" u="none" cap="none" strike="noStrike">
              <a:solidFill>
                <a:schemeClr val="lt1"/>
              </a:solidFill>
              <a:latin typeface="Arial"/>
              <a:ea typeface="Arial"/>
              <a:cs typeface="Arial"/>
              <a:sym typeface="Arial"/>
            </a:endParaRPr>
          </a:p>
        </p:txBody>
      </p:sp>
      <p:pic>
        <p:nvPicPr>
          <p:cNvPr id="1042" name="Google Shape;1042;g3134fc11180_0_434"/>
          <p:cNvPicPr preferRelativeResize="0"/>
          <p:nvPr/>
        </p:nvPicPr>
        <p:blipFill rotWithShape="1">
          <a:blip r:embed="rId4">
            <a:alphaModFix/>
          </a:blip>
          <a:srcRect b="0" l="0" r="0" t="0"/>
          <a:stretch/>
        </p:blipFill>
        <p:spPr>
          <a:xfrm>
            <a:off x="879825" y="2258600"/>
            <a:ext cx="287325" cy="287325"/>
          </a:xfrm>
          <a:prstGeom prst="rect">
            <a:avLst/>
          </a:prstGeom>
          <a:noFill/>
          <a:ln>
            <a:noFill/>
          </a:ln>
        </p:spPr>
      </p:pic>
      <p:sp>
        <p:nvSpPr>
          <p:cNvPr id="1043" name="Google Shape;1043;g3134fc11180_0_434"/>
          <p:cNvSpPr txBox="1"/>
          <p:nvPr/>
        </p:nvSpPr>
        <p:spPr>
          <a:xfrm>
            <a:off x="1616025" y="2471250"/>
            <a:ext cx="6867300" cy="515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Kubernetes ermöglicht horizontale Skalierung, bei der Dienste automatisch skaliert werden können, um steigenden Nutzeranforderungen gerecht zu werden.</a:t>
            </a:r>
            <a:endParaRPr b="0" i="0" sz="1000" u="none" cap="none" strike="noStrike">
              <a:solidFill>
                <a:schemeClr val="lt1"/>
              </a:solidFill>
              <a:latin typeface="Montserrat"/>
              <a:ea typeface="Montserrat"/>
              <a:cs typeface="Montserrat"/>
              <a:sym typeface="Montserrat"/>
            </a:endParaRPr>
          </a:p>
        </p:txBody>
      </p:sp>
      <p:sp>
        <p:nvSpPr>
          <p:cNvPr id="1044" name="Google Shape;1044;g3134fc11180_0_434"/>
          <p:cNvSpPr txBox="1"/>
          <p:nvPr/>
        </p:nvSpPr>
        <p:spPr>
          <a:xfrm>
            <a:off x="1538625" y="2176625"/>
            <a:ext cx="4252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Skalierbarkeit</a:t>
            </a:r>
            <a:endParaRPr b="1" i="0" sz="1200" u="none" cap="none" strike="noStrike">
              <a:solidFill>
                <a:schemeClr val="lt1"/>
              </a:solidFill>
              <a:latin typeface="Arial"/>
              <a:ea typeface="Arial"/>
              <a:cs typeface="Arial"/>
              <a:sym typeface="Arial"/>
            </a:endParaRPr>
          </a:p>
        </p:txBody>
      </p:sp>
      <p:pic>
        <p:nvPicPr>
          <p:cNvPr id="1045" name="Google Shape;1045;g3134fc11180_0_434"/>
          <p:cNvPicPr preferRelativeResize="0"/>
          <p:nvPr/>
        </p:nvPicPr>
        <p:blipFill rotWithShape="1">
          <a:blip r:embed="rId5">
            <a:alphaModFix/>
          </a:blip>
          <a:srcRect b="0" l="0" r="0" t="0"/>
          <a:stretch/>
        </p:blipFill>
        <p:spPr>
          <a:xfrm flipH="1" rot="10800000">
            <a:off x="1167150" y="2387138"/>
            <a:ext cx="360849" cy="30250"/>
          </a:xfrm>
          <a:prstGeom prst="rect">
            <a:avLst/>
          </a:prstGeom>
          <a:noFill/>
          <a:ln>
            <a:noFill/>
          </a:ln>
        </p:spPr>
      </p:pic>
      <p:pic>
        <p:nvPicPr>
          <p:cNvPr id="1046" name="Google Shape;1046;g3134fc11180_0_434"/>
          <p:cNvPicPr preferRelativeResize="0"/>
          <p:nvPr/>
        </p:nvPicPr>
        <p:blipFill rotWithShape="1">
          <a:blip r:embed="rId5">
            <a:alphaModFix/>
          </a:blip>
          <a:srcRect b="0" l="0" r="0" t="0"/>
          <a:stretch/>
        </p:blipFill>
        <p:spPr>
          <a:xfrm flipH="1" rot="-5400000">
            <a:off x="643387" y="2910575"/>
            <a:ext cx="760199" cy="33950"/>
          </a:xfrm>
          <a:prstGeom prst="rect">
            <a:avLst/>
          </a:prstGeom>
          <a:noFill/>
          <a:ln>
            <a:noFill/>
          </a:ln>
        </p:spPr>
      </p:pic>
      <p:pic>
        <p:nvPicPr>
          <p:cNvPr id="1047" name="Google Shape;1047;g3134fc11180_0_434"/>
          <p:cNvPicPr preferRelativeResize="0"/>
          <p:nvPr/>
        </p:nvPicPr>
        <p:blipFill rotWithShape="1">
          <a:blip r:embed="rId4">
            <a:alphaModFix/>
          </a:blip>
          <a:srcRect b="0" l="0" r="0" t="0"/>
          <a:stretch/>
        </p:blipFill>
        <p:spPr>
          <a:xfrm>
            <a:off x="879825" y="3307650"/>
            <a:ext cx="287325" cy="287325"/>
          </a:xfrm>
          <a:prstGeom prst="rect">
            <a:avLst/>
          </a:prstGeom>
          <a:noFill/>
          <a:ln>
            <a:noFill/>
          </a:ln>
        </p:spPr>
      </p:pic>
      <p:sp>
        <p:nvSpPr>
          <p:cNvPr id="1048" name="Google Shape;1048;g3134fc11180_0_434"/>
          <p:cNvSpPr txBox="1"/>
          <p:nvPr/>
        </p:nvSpPr>
        <p:spPr>
          <a:xfrm>
            <a:off x="1616025" y="3520300"/>
            <a:ext cx="6867300" cy="515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Kubernetes kann auf Notfälle reagieren, wie z.B. den Neustart von Containern bei Fehlern oder das Neuverteilen von Workloads bei Ausfällen.</a:t>
            </a:r>
            <a:endParaRPr b="0" i="0" sz="1000" u="none" cap="none" strike="noStrike">
              <a:solidFill>
                <a:schemeClr val="lt1"/>
              </a:solidFill>
              <a:latin typeface="Montserrat"/>
              <a:ea typeface="Montserrat"/>
              <a:cs typeface="Montserrat"/>
              <a:sym typeface="Montserrat"/>
            </a:endParaRPr>
          </a:p>
        </p:txBody>
      </p:sp>
      <p:sp>
        <p:nvSpPr>
          <p:cNvPr id="1049" name="Google Shape;1049;g3134fc11180_0_434"/>
          <p:cNvSpPr txBox="1"/>
          <p:nvPr/>
        </p:nvSpPr>
        <p:spPr>
          <a:xfrm>
            <a:off x="1528000" y="3225675"/>
            <a:ext cx="4494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Notfallwiederherstellung</a:t>
            </a:r>
            <a:endParaRPr b="1" i="0" sz="1200" u="none" cap="none" strike="noStrike">
              <a:solidFill>
                <a:schemeClr val="lt1"/>
              </a:solidFill>
              <a:latin typeface="Arial"/>
              <a:ea typeface="Arial"/>
              <a:cs typeface="Arial"/>
              <a:sym typeface="Arial"/>
            </a:endParaRPr>
          </a:p>
        </p:txBody>
      </p:sp>
      <p:pic>
        <p:nvPicPr>
          <p:cNvPr id="1050" name="Google Shape;1050;g3134fc11180_0_434"/>
          <p:cNvPicPr preferRelativeResize="0"/>
          <p:nvPr/>
        </p:nvPicPr>
        <p:blipFill rotWithShape="1">
          <a:blip r:embed="rId5">
            <a:alphaModFix/>
          </a:blip>
          <a:srcRect b="0" l="0" r="0" t="0"/>
          <a:stretch/>
        </p:blipFill>
        <p:spPr>
          <a:xfrm flipH="1" rot="10800000">
            <a:off x="1167150" y="3436188"/>
            <a:ext cx="360849" cy="30250"/>
          </a:xfrm>
          <a:prstGeom prst="rect">
            <a:avLst/>
          </a:prstGeom>
          <a:noFill/>
          <a:ln>
            <a:noFill/>
          </a:ln>
        </p:spPr>
      </p:pic>
      <p:pic>
        <p:nvPicPr>
          <p:cNvPr id="1051" name="Google Shape;1051;g3134fc11180_0_434"/>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pic>
        <p:nvPicPr>
          <p:cNvPr id="1052" name="Google Shape;1052;g3134fc11180_0_434"/>
          <p:cNvPicPr preferRelativeResize="0"/>
          <p:nvPr/>
        </p:nvPicPr>
        <p:blipFill rotWithShape="1">
          <a:blip r:embed="rId6">
            <a:alphaModFix/>
          </a:blip>
          <a:srcRect b="0" l="0" r="0" t="0"/>
          <a:stretch/>
        </p:blipFill>
        <p:spPr>
          <a:xfrm>
            <a:off x="1439975" y="2361743"/>
            <a:ext cx="88025" cy="84356"/>
          </a:xfrm>
          <a:prstGeom prst="rect">
            <a:avLst/>
          </a:prstGeom>
          <a:noFill/>
          <a:ln>
            <a:noFill/>
          </a:ln>
        </p:spPr>
      </p:pic>
      <p:pic>
        <p:nvPicPr>
          <p:cNvPr id="1053" name="Google Shape;1053;g3134fc11180_0_434"/>
          <p:cNvPicPr preferRelativeResize="0"/>
          <p:nvPr/>
        </p:nvPicPr>
        <p:blipFill rotWithShape="1">
          <a:blip r:embed="rId6">
            <a:alphaModFix/>
          </a:blip>
          <a:srcRect b="0" l="0" r="0" t="0"/>
          <a:stretch/>
        </p:blipFill>
        <p:spPr>
          <a:xfrm>
            <a:off x="1451800" y="3409543"/>
            <a:ext cx="88025" cy="84356"/>
          </a:xfrm>
          <a:prstGeom prst="rect">
            <a:avLst/>
          </a:prstGeom>
          <a:noFill/>
          <a:ln>
            <a:noFill/>
          </a:ln>
        </p:spPr>
      </p:pic>
      <p:pic>
        <p:nvPicPr>
          <p:cNvPr id="1054" name="Google Shape;1054;g3134fc11180_0_434"/>
          <p:cNvPicPr preferRelativeResize="0"/>
          <p:nvPr/>
        </p:nvPicPr>
        <p:blipFill rotWithShape="1">
          <a:blip r:embed="rId5">
            <a:alphaModFix/>
          </a:blip>
          <a:srcRect b="0" l="0" r="0" t="0"/>
          <a:stretch/>
        </p:blipFill>
        <p:spPr>
          <a:xfrm flipH="1" rot="-5400000">
            <a:off x="643400" y="3959625"/>
            <a:ext cx="760199" cy="33950"/>
          </a:xfrm>
          <a:prstGeom prst="rect">
            <a:avLst/>
          </a:prstGeom>
          <a:noFill/>
          <a:ln>
            <a:noFill/>
          </a:ln>
        </p:spPr>
      </p:pic>
      <p:sp>
        <p:nvSpPr>
          <p:cNvPr id="1055" name="Google Shape;1055;g3134fc11180_0_4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9" name="Shape 1059"/>
        <p:cNvGrpSpPr/>
        <p:nvPr/>
      </p:nvGrpSpPr>
      <p:grpSpPr>
        <a:xfrm>
          <a:off x="0" y="0"/>
          <a:ext cx="0" cy="0"/>
          <a:chOff x="0" y="0"/>
          <a:chExt cx="0" cy="0"/>
        </a:xfrm>
      </p:grpSpPr>
      <p:sp>
        <p:nvSpPr>
          <p:cNvPr id="1060" name="Google Shape;1060;g3134fc11180_0_457"/>
          <p:cNvSpPr/>
          <p:nvPr/>
        </p:nvSpPr>
        <p:spPr>
          <a:xfrm>
            <a:off x="1845038"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3134fc11180_0_457"/>
          <p:cNvSpPr txBox="1"/>
          <p:nvPr/>
        </p:nvSpPr>
        <p:spPr>
          <a:xfrm>
            <a:off x="1844975" y="1802038"/>
            <a:ext cx="14829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Kubernetes (K8s)</a:t>
            </a:r>
            <a:endParaRPr b="0" i="0" sz="1400" u="none" cap="none" strike="noStrike">
              <a:solidFill>
                <a:schemeClr val="lt1"/>
              </a:solidFill>
              <a:latin typeface="Arial"/>
              <a:ea typeface="Arial"/>
              <a:cs typeface="Arial"/>
              <a:sym typeface="Arial"/>
            </a:endParaRPr>
          </a:p>
        </p:txBody>
      </p:sp>
      <p:sp>
        <p:nvSpPr>
          <p:cNvPr id="1062" name="Google Shape;1062;g3134fc11180_0_457"/>
          <p:cNvSpPr txBox="1"/>
          <p:nvPr/>
        </p:nvSpPr>
        <p:spPr>
          <a:xfrm>
            <a:off x="1707738" y="2509250"/>
            <a:ext cx="1757400" cy="6618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Open-Source-Orchestrierungsplattform für Container.</a:t>
            </a:r>
            <a:endParaRPr b="0" i="0" sz="1000" u="none" cap="none" strike="noStrike">
              <a:solidFill>
                <a:schemeClr val="lt1"/>
              </a:solidFill>
              <a:latin typeface="Montserrat"/>
              <a:ea typeface="Montserrat"/>
              <a:cs typeface="Montserrat"/>
              <a:sym typeface="Montserrat"/>
            </a:endParaRPr>
          </a:p>
        </p:txBody>
      </p:sp>
      <p:sp>
        <p:nvSpPr>
          <p:cNvPr id="1063" name="Google Shape;1063;g3134fc11180_0_457"/>
          <p:cNvSpPr/>
          <p:nvPr/>
        </p:nvSpPr>
        <p:spPr>
          <a:xfrm>
            <a:off x="3781375"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3134fc11180_0_457"/>
          <p:cNvSpPr txBox="1"/>
          <p:nvPr/>
        </p:nvSpPr>
        <p:spPr>
          <a:xfrm>
            <a:off x="3895775" y="1802050"/>
            <a:ext cx="1254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Docker Swarm</a:t>
            </a:r>
            <a:endParaRPr b="0" i="0" sz="1400" u="none" cap="none" strike="noStrike">
              <a:solidFill>
                <a:schemeClr val="lt1"/>
              </a:solidFill>
              <a:latin typeface="Arial"/>
              <a:ea typeface="Arial"/>
              <a:cs typeface="Arial"/>
              <a:sym typeface="Arial"/>
            </a:endParaRPr>
          </a:p>
        </p:txBody>
      </p:sp>
      <p:sp>
        <p:nvSpPr>
          <p:cNvPr id="1065" name="Google Shape;1065;g3134fc11180_0_457"/>
          <p:cNvSpPr txBox="1"/>
          <p:nvPr/>
        </p:nvSpPr>
        <p:spPr>
          <a:xfrm>
            <a:off x="3624425" y="2509250"/>
            <a:ext cx="1796700" cy="5001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In Docker integriertes Orchestrierungstool.</a:t>
            </a:r>
            <a:endParaRPr b="0" i="0" sz="1000" u="none" cap="none" strike="noStrike">
              <a:solidFill>
                <a:schemeClr val="lt1"/>
              </a:solidFill>
              <a:latin typeface="Montserrat"/>
              <a:ea typeface="Montserrat"/>
              <a:cs typeface="Montserrat"/>
              <a:sym typeface="Montserrat"/>
            </a:endParaRPr>
          </a:p>
        </p:txBody>
      </p:sp>
      <p:sp>
        <p:nvSpPr>
          <p:cNvPr id="1066" name="Google Shape;1066;g3134fc11180_0_457"/>
          <p:cNvSpPr/>
          <p:nvPr/>
        </p:nvSpPr>
        <p:spPr>
          <a:xfrm>
            <a:off x="5816150" y="1779325"/>
            <a:ext cx="1482775" cy="608825"/>
          </a:xfrm>
          <a:prstGeom prst="flowChartOffpageConnector">
            <a:avLst/>
          </a:prstGeom>
          <a:solidFill>
            <a:srgbClr val="37A1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3134fc11180_0_457"/>
          <p:cNvSpPr txBox="1"/>
          <p:nvPr/>
        </p:nvSpPr>
        <p:spPr>
          <a:xfrm>
            <a:off x="5752049" y="1802050"/>
            <a:ext cx="1611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Apache Mesos</a:t>
            </a:r>
            <a:endParaRPr b="0" i="0" sz="1400" u="none" cap="none" strike="noStrike">
              <a:solidFill>
                <a:schemeClr val="lt1"/>
              </a:solidFill>
              <a:latin typeface="Arial"/>
              <a:ea typeface="Arial"/>
              <a:cs typeface="Arial"/>
              <a:sym typeface="Arial"/>
            </a:endParaRPr>
          </a:p>
        </p:txBody>
      </p:sp>
      <p:sp>
        <p:nvSpPr>
          <p:cNvPr id="1068" name="Google Shape;1068;g3134fc11180_0_457"/>
          <p:cNvSpPr txBox="1"/>
          <p:nvPr/>
        </p:nvSpPr>
        <p:spPr>
          <a:xfrm>
            <a:off x="5678850" y="2509250"/>
            <a:ext cx="1757400" cy="8235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200"/>
              </a:spcAft>
              <a:buClr>
                <a:srgbClr val="000000"/>
              </a:buClr>
              <a:buSzPts val="1000"/>
              <a:buFont typeface="Arial"/>
              <a:buNone/>
            </a:pPr>
            <a:r>
              <a:rPr b="0" i="0" lang="en" sz="1000" u="none" cap="none" strike="noStrike">
                <a:solidFill>
                  <a:schemeClr val="lt1"/>
                </a:solidFill>
                <a:latin typeface="Montserrat"/>
                <a:ea typeface="Montserrat"/>
                <a:cs typeface="Montserrat"/>
                <a:sym typeface="Montserrat"/>
              </a:rPr>
              <a:t>Allgemeines Orchestrierungssystem für verteilte Anwendungen.</a:t>
            </a:r>
            <a:endParaRPr b="0" i="0" sz="1000" u="none" cap="none" strike="noStrike">
              <a:solidFill>
                <a:schemeClr val="lt1"/>
              </a:solidFill>
              <a:latin typeface="Montserrat"/>
              <a:ea typeface="Montserrat"/>
              <a:cs typeface="Montserrat"/>
              <a:sym typeface="Montserrat"/>
            </a:endParaRPr>
          </a:p>
        </p:txBody>
      </p:sp>
      <p:sp>
        <p:nvSpPr>
          <p:cNvPr id="1069" name="Google Shape;1069;g3134fc11180_0_457"/>
          <p:cNvSpPr txBox="1"/>
          <p:nvPr/>
        </p:nvSpPr>
        <p:spPr>
          <a:xfrm>
            <a:off x="2204550" y="708650"/>
            <a:ext cx="4734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Container-Orchestrierungswerkzeuge</a:t>
            </a:r>
            <a:endParaRPr b="1" i="0" sz="1800" u="none" cap="none" strike="noStrike">
              <a:solidFill>
                <a:schemeClr val="lt1"/>
              </a:solidFill>
              <a:latin typeface="Montserrat"/>
              <a:ea typeface="Montserrat"/>
              <a:cs typeface="Montserrat"/>
              <a:sym typeface="Montserrat"/>
            </a:endParaRPr>
          </a:p>
        </p:txBody>
      </p:sp>
      <p:pic>
        <p:nvPicPr>
          <p:cNvPr id="1070" name="Google Shape;1070;g3134fc11180_0_457"/>
          <p:cNvPicPr preferRelativeResize="0"/>
          <p:nvPr/>
        </p:nvPicPr>
        <p:blipFill rotWithShape="1">
          <a:blip r:embed="rId4">
            <a:alphaModFix/>
          </a:blip>
          <a:srcRect b="0" l="0" r="0" t="0"/>
          <a:stretch/>
        </p:blipFill>
        <p:spPr>
          <a:xfrm>
            <a:off x="2531850" y="1170338"/>
            <a:ext cx="4080300" cy="76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4" name="Shape 1074"/>
        <p:cNvGrpSpPr/>
        <p:nvPr/>
      </p:nvGrpSpPr>
      <p:grpSpPr>
        <a:xfrm>
          <a:off x="0" y="0"/>
          <a:ext cx="0" cy="0"/>
          <a:chOff x="0" y="0"/>
          <a:chExt cx="0" cy="0"/>
        </a:xfrm>
      </p:grpSpPr>
      <p:sp>
        <p:nvSpPr>
          <p:cNvPr id="1075" name="Google Shape;1075;g3134fc11180_0_77"/>
          <p:cNvSpPr txBox="1"/>
          <p:nvPr/>
        </p:nvSpPr>
        <p:spPr>
          <a:xfrm>
            <a:off x="943950" y="1730550"/>
            <a:ext cx="7426500" cy="2011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Kubernetes ist ein Open-Source-Framework zur Verwaltung und Orchestrierung von Containern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Von Google entwickelt und nun von der Cloud Native Computing Foundation (CNCF) verwaltet</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Kubernetes erleichtert das Management, die Bereitstellung und das Skalieren von containerisierten Anwendungen.</a:t>
            </a:r>
            <a:endParaRPr b="0" i="0" sz="1200" u="none" cap="none" strike="noStrike">
              <a:solidFill>
                <a:schemeClr val="lt1"/>
              </a:solidFill>
              <a:latin typeface="Montserrat"/>
              <a:ea typeface="Montserrat"/>
              <a:cs typeface="Montserrat"/>
              <a:sym typeface="Montserrat"/>
            </a:endParaRPr>
          </a:p>
        </p:txBody>
      </p:sp>
      <p:sp>
        <p:nvSpPr>
          <p:cNvPr id="1076" name="Google Shape;1076;g3134fc11180_0_77"/>
          <p:cNvSpPr txBox="1"/>
          <p:nvPr/>
        </p:nvSpPr>
        <p:spPr>
          <a:xfrm>
            <a:off x="1517850" y="848825"/>
            <a:ext cx="37035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Was ist Kubernetes?</a:t>
            </a:r>
            <a:endParaRPr b="1" i="0" sz="1800" u="none" cap="none" strike="noStrike">
              <a:solidFill>
                <a:srgbClr val="6EC5F7"/>
              </a:solidFill>
              <a:latin typeface="Montserrat"/>
              <a:ea typeface="Montserrat"/>
              <a:cs typeface="Montserrat"/>
              <a:sym typeface="Montserrat"/>
            </a:endParaRPr>
          </a:p>
        </p:txBody>
      </p:sp>
      <p:pic>
        <p:nvPicPr>
          <p:cNvPr id="1077" name="Google Shape;1077;g3134fc11180_0_77"/>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1" name="Shape 1081"/>
        <p:cNvGrpSpPr/>
        <p:nvPr/>
      </p:nvGrpSpPr>
      <p:grpSpPr>
        <a:xfrm>
          <a:off x="0" y="0"/>
          <a:ext cx="0" cy="0"/>
          <a:chOff x="0" y="0"/>
          <a:chExt cx="0" cy="0"/>
        </a:xfrm>
      </p:grpSpPr>
      <p:sp>
        <p:nvSpPr>
          <p:cNvPr id="1082" name="Google Shape;1082;g3134fc11180_0_135"/>
          <p:cNvSpPr txBox="1"/>
          <p:nvPr/>
        </p:nvSpPr>
        <p:spPr>
          <a:xfrm>
            <a:off x="943950" y="1730550"/>
            <a:ext cx="7426500" cy="1457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Ursprünglich bei Google gestartet und als Open Source veröffentlich</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Kubernetes hat die Art und Weise revolutioniert, wie Anwendungen über Container verwaltet werden</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Ist heute der De-facto-Standard für Container-Orchestrierung.</a:t>
            </a:r>
            <a:endParaRPr b="0" i="0" sz="1200" u="none" cap="none" strike="noStrike">
              <a:solidFill>
                <a:schemeClr val="lt1"/>
              </a:solidFill>
              <a:latin typeface="Montserrat"/>
              <a:ea typeface="Montserrat"/>
              <a:cs typeface="Montserrat"/>
              <a:sym typeface="Montserrat"/>
            </a:endParaRPr>
          </a:p>
        </p:txBody>
      </p:sp>
      <p:sp>
        <p:nvSpPr>
          <p:cNvPr id="1083" name="Google Shape;1083;g3134fc11180_0_135"/>
          <p:cNvSpPr txBox="1"/>
          <p:nvPr/>
        </p:nvSpPr>
        <p:spPr>
          <a:xfrm>
            <a:off x="1517850" y="848825"/>
            <a:ext cx="56676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Hintergrund und Entwicklung</a:t>
            </a:r>
            <a:endParaRPr b="1" i="0" sz="1800" u="none" cap="none" strike="noStrike">
              <a:solidFill>
                <a:srgbClr val="6EC5F7"/>
              </a:solidFill>
              <a:latin typeface="Montserrat"/>
              <a:ea typeface="Montserrat"/>
              <a:cs typeface="Montserrat"/>
              <a:sym typeface="Montserrat"/>
            </a:endParaRPr>
          </a:p>
        </p:txBody>
      </p:sp>
      <p:pic>
        <p:nvPicPr>
          <p:cNvPr id="1084" name="Google Shape;1084;g3134fc11180_0_135"/>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8" name="Shape 1088"/>
        <p:cNvGrpSpPr/>
        <p:nvPr/>
      </p:nvGrpSpPr>
      <p:grpSpPr>
        <a:xfrm>
          <a:off x="0" y="0"/>
          <a:ext cx="0" cy="0"/>
          <a:chOff x="0" y="0"/>
          <a:chExt cx="0" cy="0"/>
        </a:xfrm>
      </p:grpSpPr>
      <p:sp>
        <p:nvSpPr>
          <p:cNvPr id="1089" name="Google Shape;1089;g3134fc11180_0_149"/>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Warum brauchen wir Kubernetes?</a:t>
            </a:r>
            <a:endParaRPr b="1" i="0" sz="1200" u="none" cap="none" strike="noStrike">
              <a:solidFill>
                <a:srgbClr val="6EC5F7"/>
              </a:solidFill>
              <a:latin typeface="Montserrat"/>
              <a:ea typeface="Montserrat"/>
              <a:cs typeface="Montserrat"/>
              <a:sym typeface="Montserrat"/>
            </a:endParaRPr>
          </a:p>
        </p:txBody>
      </p:sp>
      <p:sp>
        <p:nvSpPr>
          <p:cNvPr id="1090" name="Google Shape;1090;g3134fc11180_0_149"/>
          <p:cNvSpPr txBox="1"/>
          <p:nvPr/>
        </p:nvSpPr>
        <p:spPr>
          <a:xfrm>
            <a:off x="1605075" y="1464975"/>
            <a:ext cx="5549100" cy="1303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Durch den Übergang zu Microservices werden Anwendungen in kleinere, spezialisierte Dienste unterteilt,</a:t>
            </a:r>
            <a:endParaRPr b="0" i="0" sz="1000" u="none" cap="none" strike="noStrike">
              <a:solidFill>
                <a:schemeClr val="lt1"/>
              </a:solidFill>
              <a:latin typeface="Montserrat"/>
              <a:ea typeface="Montserrat"/>
              <a:cs typeface="Montserrat"/>
              <a:sym typeface="Montserrat"/>
            </a:endParaRPr>
          </a:p>
          <a:p>
            <a:pPr indent="-292100" lvl="1" marL="9144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Macht Nutzung von Containern zur Standardpraxis. </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Dies führt jedoch zu einer enormen Anzahl an Containern, die verwaltet werden müssen.</a:t>
            </a:r>
            <a:endParaRPr b="0" i="0" sz="1000" u="none" cap="none" strike="noStrike">
              <a:solidFill>
                <a:schemeClr val="lt1"/>
              </a:solidFill>
              <a:latin typeface="Montserrat"/>
              <a:ea typeface="Montserrat"/>
              <a:cs typeface="Montserrat"/>
              <a:sym typeface="Montserrat"/>
            </a:endParaRPr>
          </a:p>
        </p:txBody>
      </p:sp>
      <p:pic>
        <p:nvPicPr>
          <p:cNvPr id="1091" name="Google Shape;1091;g3134fc11180_0_149"/>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1092" name="Google Shape;1092;g3134fc11180_0_149"/>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1093" name="Google Shape;1093;g3134fc11180_0_149"/>
          <p:cNvPicPr preferRelativeResize="0"/>
          <p:nvPr/>
        </p:nvPicPr>
        <p:blipFill rotWithShape="1">
          <a:blip r:embed="rId5">
            <a:alphaModFix/>
          </a:blip>
          <a:srcRect b="0" l="0" r="0" t="0"/>
          <a:stretch/>
        </p:blipFill>
        <p:spPr>
          <a:xfrm flipH="1" rot="-5400000">
            <a:off x="148662" y="2356238"/>
            <a:ext cx="1749626" cy="33950"/>
          </a:xfrm>
          <a:prstGeom prst="rect">
            <a:avLst/>
          </a:prstGeom>
          <a:noFill/>
          <a:ln>
            <a:noFill/>
          </a:ln>
        </p:spPr>
      </p:pic>
      <p:sp>
        <p:nvSpPr>
          <p:cNvPr id="1094" name="Google Shape;1094;g3134fc11180_0_149"/>
          <p:cNvSpPr txBox="1"/>
          <p:nvPr/>
        </p:nvSpPr>
        <p:spPr>
          <a:xfrm>
            <a:off x="1603875" y="1171875"/>
            <a:ext cx="395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Microservices und der Anstieg von Containern</a:t>
            </a:r>
            <a:endParaRPr b="0" i="0" sz="1400" u="none" cap="none" strike="noStrike">
              <a:solidFill>
                <a:schemeClr val="lt1"/>
              </a:solidFill>
              <a:latin typeface="Arial"/>
              <a:ea typeface="Arial"/>
              <a:cs typeface="Arial"/>
              <a:sym typeface="Arial"/>
            </a:endParaRPr>
          </a:p>
        </p:txBody>
      </p:sp>
      <p:pic>
        <p:nvPicPr>
          <p:cNvPr id="1095" name="Google Shape;1095;g3134fc11180_0_149"/>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sp>
        <p:nvSpPr>
          <p:cNvPr id="1096" name="Google Shape;1096;g3134fc11180_0_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0" name="Shape 1100"/>
        <p:cNvGrpSpPr/>
        <p:nvPr/>
      </p:nvGrpSpPr>
      <p:grpSpPr>
        <a:xfrm>
          <a:off x="0" y="0"/>
          <a:ext cx="0" cy="0"/>
          <a:chOff x="0" y="0"/>
          <a:chExt cx="0" cy="0"/>
        </a:xfrm>
      </p:grpSpPr>
      <p:sp>
        <p:nvSpPr>
          <p:cNvPr id="1101" name="Google Shape;1101;g3134fc11180_0_213"/>
          <p:cNvSpPr txBox="1"/>
          <p:nvPr/>
        </p:nvSpPr>
        <p:spPr>
          <a:xfrm>
            <a:off x="2003550" y="472950"/>
            <a:ext cx="5136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Warum brauchen wir Kubernetes?</a:t>
            </a:r>
            <a:endParaRPr b="1" i="0" sz="1200" u="none" cap="none" strike="noStrike">
              <a:solidFill>
                <a:srgbClr val="6EC5F7"/>
              </a:solidFill>
              <a:latin typeface="Montserrat"/>
              <a:ea typeface="Montserrat"/>
              <a:cs typeface="Montserrat"/>
              <a:sym typeface="Montserrat"/>
            </a:endParaRPr>
          </a:p>
        </p:txBody>
      </p:sp>
      <p:sp>
        <p:nvSpPr>
          <p:cNvPr id="1102" name="Google Shape;1102;g3134fc11180_0_213"/>
          <p:cNvSpPr txBox="1"/>
          <p:nvPr/>
        </p:nvSpPr>
        <p:spPr>
          <a:xfrm>
            <a:off x="1605075" y="1464975"/>
            <a:ext cx="5549100" cy="997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Verwaltung von Hunderten bis Tausenden Containern manuell oder mit einfachen Skripten ist ineffizient und fehleranfällig.</a:t>
            </a:r>
            <a:endParaRPr b="0" i="0" sz="1000" u="none" cap="none" strike="noStrike">
              <a:solidFill>
                <a:schemeClr val="lt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lt1"/>
              </a:buClr>
              <a:buSzPts val="1000"/>
              <a:buFont typeface="Montserrat"/>
              <a:buChar char="●"/>
            </a:pPr>
            <a:r>
              <a:rPr b="0" i="0" lang="en" sz="1000" u="none" cap="none" strike="noStrike">
                <a:solidFill>
                  <a:schemeClr val="lt1"/>
                </a:solidFill>
                <a:latin typeface="Montserrat"/>
                <a:ea typeface="Montserrat"/>
                <a:cs typeface="Montserrat"/>
                <a:sym typeface="Montserrat"/>
              </a:rPr>
              <a:t>Ohne eine Orchestrierungslösung kann es zu Ausfällen, Kapazitätsproblemen und einer mangelhaften Lastverteilung kommen.</a:t>
            </a:r>
            <a:endParaRPr b="0" i="0" sz="1000" u="none" cap="none" strike="noStrike">
              <a:solidFill>
                <a:schemeClr val="lt1"/>
              </a:solidFill>
              <a:latin typeface="Montserrat"/>
              <a:ea typeface="Montserrat"/>
              <a:cs typeface="Montserrat"/>
              <a:sym typeface="Montserrat"/>
            </a:endParaRPr>
          </a:p>
        </p:txBody>
      </p:sp>
      <p:pic>
        <p:nvPicPr>
          <p:cNvPr id="1103" name="Google Shape;1103;g3134fc11180_0_213"/>
          <p:cNvPicPr preferRelativeResize="0"/>
          <p:nvPr/>
        </p:nvPicPr>
        <p:blipFill rotWithShape="1">
          <a:blip r:embed="rId4">
            <a:alphaModFix/>
          </a:blip>
          <a:srcRect b="0" l="0" r="0" t="0"/>
          <a:stretch/>
        </p:blipFill>
        <p:spPr>
          <a:xfrm>
            <a:off x="879825" y="1218625"/>
            <a:ext cx="287325" cy="287325"/>
          </a:xfrm>
          <a:prstGeom prst="rect">
            <a:avLst/>
          </a:prstGeom>
          <a:noFill/>
          <a:ln>
            <a:noFill/>
          </a:ln>
        </p:spPr>
      </p:pic>
      <p:pic>
        <p:nvPicPr>
          <p:cNvPr id="1104" name="Google Shape;1104;g3134fc11180_0_213"/>
          <p:cNvPicPr preferRelativeResize="0"/>
          <p:nvPr/>
        </p:nvPicPr>
        <p:blipFill rotWithShape="1">
          <a:blip r:embed="rId5">
            <a:alphaModFix/>
          </a:blip>
          <a:srcRect b="0" l="0" r="0" t="0"/>
          <a:stretch/>
        </p:blipFill>
        <p:spPr>
          <a:xfrm flipH="1" rot="10800000">
            <a:off x="1167150" y="1341400"/>
            <a:ext cx="360849" cy="30250"/>
          </a:xfrm>
          <a:prstGeom prst="rect">
            <a:avLst/>
          </a:prstGeom>
          <a:noFill/>
          <a:ln>
            <a:noFill/>
          </a:ln>
        </p:spPr>
      </p:pic>
      <p:pic>
        <p:nvPicPr>
          <p:cNvPr id="1105" name="Google Shape;1105;g3134fc11180_0_213"/>
          <p:cNvPicPr preferRelativeResize="0"/>
          <p:nvPr/>
        </p:nvPicPr>
        <p:blipFill rotWithShape="1">
          <a:blip r:embed="rId5">
            <a:alphaModFix/>
          </a:blip>
          <a:srcRect b="0" l="0" r="0" t="0"/>
          <a:stretch/>
        </p:blipFill>
        <p:spPr>
          <a:xfrm flipH="1" rot="-5400000">
            <a:off x="148662" y="2356238"/>
            <a:ext cx="1749626" cy="33950"/>
          </a:xfrm>
          <a:prstGeom prst="rect">
            <a:avLst/>
          </a:prstGeom>
          <a:noFill/>
          <a:ln>
            <a:noFill/>
          </a:ln>
        </p:spPr>
      </p:pic>
      <p:sp>
        <p:nvSpPr>
          <p:cNvPr id="1106" name="Google Shape;1106;g3134fc11180_0_213"/>
          <p:cNvSpPr txBox="1"/>
          <p:nvPr/>
        </p:nvSpPr>
        <p:spPr>
          <a:xfrm>
            <a:off x="1603875" y="1171875"/>
            <a:ext cx="3959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1200"/>
              </a:spcAft>
              <a:buClr>
                <a:srgbClr val="000000"/>
              </a:buClr>
              <a:buSzPts val="1200"/>
              <a:buFont typeface="Arial"/>
              <a:buNone/>
            </a:pPr>
            <a:r>
              <a:rPr b="1" i="0" lang="en" sz="1200" u="none" cap="none" strike="noStrike">
                <a:solidFill>
                  <a:schemeClr val="lt1"/>
                </a:solidFill>
                <a:latin typeface="Arial"/>
                <a:ea typeface="Arial"/>
                <a:cs typeface="Arial"/>
                <a:sym typeface="Arial"/>
              </a:rPr>
              <a:t>Herausforderungen bei der Containerverwaltung</a:t>
            </a:r>
            <a:endParaRPr b="0" i="0" sz="1400" u="none" cap="none" strike="noStrike">
              <a:solidFill>
                <a:schemeClr val="lt1"/>
              </a:solidFill>
              <a:latin typeface="Arial"/>
              <a:ea typeface="Arial"/>
              <a:cs typeface="Arial"/>
              <a:sym typeface="Arial"/>
            </a:endParaRPr>
          </a:p>
        </p:txBody>
      </p:sp>
      <p:pic>
        <p:nvPicPr>
          <p:cNvPr id="1107" name="Google Shape;1107;g3134fc11180_0_213"/>
          <p:cNvPicPr preferRelativeResize="0"/>
          <p:nvPr/>
        </p:nvPicPr>
        <p:blipFill rotWithShape="1">
          <a:blip r:embed="rId6">
            <a:alphaModFix/>
          </a:blip>
          <a:srcRect b="0" l="0" r="0" t="0"/>
          <a:stretch/>
        </p:blipFill>
        <p:spPr>
          <a:xfrm>
            <a:off x="1451800" y="1313943"/>
            <a:ext cx="88025" cy="84356"/>
          </a:xfrm>
          <a:prstGeom prst="rect">
            <a:avLst/>
          </a:prstGeom>
          <a:noFill/>
          <a:ln>
            <a:noFill/>
          </a:ln>
        </p:spPr>
      </p:pic>
      <p:sp>
        <p:nvSpPr>
          <p:cNvPr id="1108" name="Google Shape;1108;g3134fc11180_0_2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2" name="Shape 1112"/>
        <p:cNvGrpSpPr/>
        <p:nvPr/>
      </p:nvGrpSpPr>
      <p:grpSpPr>
        <a:xfrm>
          <a:off x="0" y="0"/>
          <a:ext cx="0" cy="0"/>
          <a:chOff x="0" y="0"/>
          <a:chExt cx="0" cy="0"/>
        </a:xfrm>
      </p:grpSpPr>
      <p:sp>
        <p:nvSpPr>
          <p:cNvPr id="1113" name="Google Shape;1113;g3134fc11180_0_226"/>
          <p:cNvSpPr txBox="1"/>
          <p:nvPr/>
        </p:nvSpPr>
        <p:spPr>
          <a:xfrm>
            <a:off x="895325" y="1730550"/>
            <a:ext cx="8351400" cy="295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Kubernetes übernimmt die Containerverwaltung:</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Automatisierte Bereitstellung von Containern</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Dynamisches Skalieren von Anwendungen</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Failover</a:t>
            </a:r>
            <a:endParaRPr b="0" i="0" sz="1200" u="none" cap="none" strike="noStrike">
              <a:solidFill>
                <a:schemeClr val="lt1"/>
              </a:solidFill>
              <a:latin typeface="Montserrat"/>
              <a:ea typeface="Montserrat"/>
              <a:cs typeface="Montserrat"/>
              <a:sym typeface="Montserrat"/>
            </a:endParaRPr>
          </a:p>
          <a:p>
            <a:pPr indent="-304800" lvl="0" marL="457200" marR="0" rtl="0" algn="l">
              <a:lnSpc>
                <a:spcPct val="150000"/>
              </a:lnSpc>
              <a:spcBef>
                <a:spcPts val="100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Dies führt zu:</a:t>
            </a:r>
            <a:endParaRPr b="1"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höherer Verfügbarkeit und geringeren Ausfallzeiten</a:t>
            </a:r>
            <a:endParaRPr b="0" i="0" sz="1200" u="none" cap="none" strike="noStrike">
              <a:solidFill>
                <a:schemeClr val="lt1"/>
              </a:solidFill>
              <a:latin typeface="Montserrat"/>
              <a:ea typeface="Montserrat"/>
              <a:cs typeface="Montserrat"/>
              <a:sym typeface="Montserrat"/>
            </a:endParaRPr>
          </a:p>
          <a:p>
            <a:pPr indent="-304800" lvl="2" marL="13716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Automatische Wiederherstellung von Fehlern.</a:t>
            </a:r>
            <a:endParaRPr b="0" i="0" sz="1200" u="none" cap="none" strike="noStrike">
              <a:solidFill>
                <a:schemeClr val="lt1"/>
              </a:solidFill>
              <a:latin typeface="Montserrat"/>
              <a:ea typeface="Montserrat"/>
              <a:cs typeface="Montserrat"/>
              <a:sym typeface="Montserrat"/>
            </a:endParaRPr>
          </a:p>
          <a:p>
            <a:pPr indent="-304800" lvl="2" marL="13716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Lastenausgleich und Selbstheilung.</a:t>
            </a:r>
            <a:endParaRPr b="0" i="0" sz="1200" u="none" cap="none" strike="noStrike">
              <a:solidFill>
                <a:schemeClr val="lt1"/>
              </a:solidFill>
              <a:latin typeface="Montserrat"/>
              <a:ea typeface="Montserrat"/>
              <a:cs typeface="Montserrat"/>
              <a:sym typeface="Montserrat"/>
            </a:endParaRPr>
          </a:p>
        </p:txBody>
      </p:sp>
      <p:sp>
        <p:nvSpPr>
          <p:cNvPr id="1114" name="Google Shape;1114;g3134fc11180_0_226"/>
          <p:cNvSpPr txBox="1"/>
          <p:nvPr/>
        </p:nvSpPr>
        <p:spPr>
          <a:xfrm>
            <a:off x="1517850" y="848825"/>
            <a:ext cx="452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Kubernetes als Lösung</a:t>
            </a:r>
            <a:endParaRPr b="1" i="0" sz="1800" u="none" cap="none" strike="noStrike">
              <a:solidFill>
                <a:srgbClr val="6EC5F7"/>
              </a:solidFill>
              <a:latin typeface="Montserrat"/>
              <a:ea typeface="Montserrat"/>
              <a:cs typeface="Montserrat"/>
              <a:sym typeface="Montserrat"/>
            </a:endParaRPr>
          </a:p>
        </p:txBody>
      </p:sp>
      <p:pic>
        <p:nvPicPr>
          <p:cNvPr id="1115" name="Google Shape;1115;g3134fc11180_0_226"/>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g3134fc11180_0_477"/>
          <p:cNvPicPr preferRelativeResize="0"/>
          <p:nvPr/>
        </p:nvPicPr>
        <p:blipFill rotWithShape="1">
          <a:blip r:embed="rId3">
            <a:alphaModFix/>
          </a:blip>
          <a:srcRect b="0" l="169" r="177" t="0"/>
          <a:stretch/>
        </p:blipFill>
        <p:spPr>
          <a:xfrm>
            <a:off x="0" y="0"/>
            <a:ext cx="9144003" cy="5161355"/>
          </a:xfrm>
          <a:prstGeom prst="rect">
            <a:avLst/>
          </a:prstGeom>
          <a:noFill/>
          <a:ln>
            <a:noFill/>
          </a:ln>
        </p:spPr>
      </p:pic>
      <p:sp>
        <p:nvSpPr>
          <p:cNvPr id="1121" name="Google Shape;1121;g3134fc11180_0_477"/>
          <p:cNvSpPr txBox="1"/>
          <p:nvPr/>
        </p:nvSpPr>
        <p:spPr>
          <a:xfrm>
            <a:off x="2184150" y="3140600"/>
            <a:ext cx="47757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Lab 2: Kubernetes Eigenschaften im Überblick</a:t>
            </a:r>
            <a:endParaRPr b="1" i="0" sz="2400" u="none" cap="none" strike="noStrike">
              <a:solidFill>
                <a:schemeClr val="lt1"/>
              </a:solidFill>
              <a:latin typeface="Montserrat"/>
              <a:ea typeface="Montserrat"/>
              <a:cs typeface="Montserrat"/>
              <a:sym typeface="Montserrat"/>
            </a:endParaRPr>
          </a:p>
        </p:txBody>
      </p:sp>
      <p:sp>
        <p:nvSpPr>
          <p:cNvPr id="1122" name="Google Shape;1122;g3134fc11180_0_4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123" name="Google Shape;1123;g3134fc11180_0_477"/>
          <p:cNvPicPr preferRelativeResize="0"/>
          <p:nvPr/>
        </p:nvPicPr>
        <p:blipFill rotWithShape="1">
          <a:blip r:embed="rId4">
            <a:alphaModFix/>
          </a:blip>
          <a:srcRect b="0" l="0" r="0" t="0"/>
          <a:stretch/>
        </p:blipFill>
        <p:spPr>
          <a:xfrm>
            <a:off x="3989125" y="1988863"/>
            <a:ext cx="1165750" cy="11657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7" name="Shape 1127"/>
        <p:cNvGrpSpPr/>
        <p:nvPr/>
      </p:nvGrpSpPr>
      <p:grpSpPr>
        <a:xfrm>
          <a:off x="0" y="0"/>
          <a:ext cx="0" cy="0"/>
          <a:chOff x="0" y="0"/>
          <a:chExt cx="0" cy="0"/>
        </a:xfrm>
      </p:grpSpPr>
      <p:sp>
        <p:nvSpPr>
          <p:cNvPr id="1128" name="Google Shape;1128;g3134fc11180_0_542"/>
          <p:cNvSpPr txBox="1"/>
          <p:nvPr/>
        </p:nvSpPr>
        <p:spPr>
          <a:xfrm>
            <a:off x="895325" y="1730550"/>
            <a:ext cx="83313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Horizontale Skalierung:</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Erhöhung der Anzahl von Containerinstanzen.</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Bewältigung von mehr Verkehr und Ressourcenbedarf.</a:t>
            </a:r>
            <a:endParaRPr b="0" i="0" sz="1200" u="none" cap="none" strike="noStrike">
              <a:solidFill>
                <a:schemeClr val="lt1"/>
              </a:solidFill>
              <a:latin typeface="Montserrat"/>
              <a:ea typeface="Montserrat"/>
              <a:cs typeface="Montserrat"/>
              <a:sym typeface="Montserrat"/>
            </a:endParaRPr>
          </a:p>
        </p:txBody>
      </p:sp>
      <p:sp>
        <p:nvSpPr>
          <p:cNvPr id="1129" name="Google Shape;1129;g3134fc11180_0_542"/>
          <p:cNvSpPr txBox="1"/>
          <p:nvPr/>
        </p:nvSpPr>
        <p:spPr>
          <a:xfrm>
            <a:off x="1517850" y="848825"/>
            <a:ext cx="45297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Skalierung von Containern</a:t>
            </a:r>
            <a:endParaRPr b="1" i="0" sz="1800" u="none" cap="none" strike="noStrike">
              <a:solidFill>
                <a:srgbClr val="6EC5F7"/>
              </a:solidFill>
              <a:latin typeface="Montserrat"/>
              <a:ea typeface="Montserrat"/>
              <a:cs typeface="Montserrat"/>
              <a:sym typeface="Montserrat"/>
            </a:endParaRPr>
          </a:p>
        </p:txBody>
      </p:sp>
      <p:pic>
        <p:nvPicPr>
          <p:cNvPr id="1130" name="Google Shape;1130;g3134fc11180_0_542"/>
          <p:cNvPicPr preferRelativeResize="0"/>
          <p:nvPr/>
        </p:nvPicPr>
        <p:blipFill rotWithShape="1">
          <a:blip r:embed="rId4">
            <a:alphaModFix/>
          </a:blip>
          <a:srcRect b="0" l="0" r="0" t="0"/>
          <a:stretch/>
        </p:blipFill>
        <p:spPr>
          <a:xfrm>
            <a:off x="943950" y="1395125"/>
            <a:ext cx="4080300" cy="76200"/>
          </a:xfrm>
          <a:prstGeom prst="rect">
            <a:avLst/>
          </a:prstGeom>
          <a:noFill/>
          <a:ln>
            <a:noFill/>
          </a:ln>
        </p:spPr>
      </p:pic>
      <p:sp>
        <p:nvSpPr>
          <p:cNvPr id="1131" name="Google Shape;1131;g3134fc11180_0_542"/>
          <p:cNvSpPr txBox="1"/>
          <p:nvPr/>
        </p:nvSpPr>
        <p:spPr>
          <a:xfrm>
            <a:off x="946648" y="3157375"/>
            <a:ext cx="83313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Vertikale Skalierung:</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Erhöhung der Ressourcen für eine einzelne Containerinstanz.</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Erhöhung von CPU, RAM usw.</a:t>
            </a:r>
            <a:endParaRPr b="0" i="0" sz="12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5" name="Shape 1135"/>
        <p:cNvGrpSpPr/>
        <p:nvPr/>
      </p:nvGrpSpPr>
      <p:grpSpPr>
        <a:xfrm>
          <a:off x="0" y="0"/>
          <a:ext cx="0" cy="0"/>
          <a:chOff x="0" y="0"/>
          <a:chExt cx="0" cy="0"/>
        </a:xfrm>
      </p:grpSpPr>
      <p:sp>
        <p:nvSpPr>
          <p:cNvPr id="1136" name="Google Shape;1136;g3134fc11180_0_599"/>
          <p:cNvSpPr txBox="1"/>
          <p:nvPr/>
        </p:nvSpPr>
        <p:spPr>
          <a:xfrm>
            <a:off x="1048900" y="1632000"/>
            <a:ext cx="71502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Wiederherstellung von Fehlern:</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Automatisches Neustarten von Containern oder Ersetzen fehlerhafter Container.</a:t>
            </a:r>
            <a:endParaRPr b="0" i="0" sz="1200" u="none" cap="none" strike="noStrike">
              <a:solidFill>
                <a:schemeClr val="lt1"/>
              </a:solidFill>
              <a:latin typeface="Montserrat"/>
              <a:ea typeface="Montserrat"/>
              <a:cs typeface="Montserrat"/>
              <a:sym typeface="Montserrat"/>
            </a:endParaRPr>
          </a:p>
        </p:txBody>
      </p:sp>
      <p:sp>
        <p:nvSpPr>
          <p:cNvPr id="1137" name="Google Shape;1137;g3134fc11180_0_599"/>
          <p:cNvSpPr txBox="1"/>
          <p:nvPr/>
        </p:nvSpPr>
        <p:spPr>
          <a:xfrm>
            <a:off x="1080275" y="848825"/>
            <a:ext cx="7529100" cy="47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6EC5F7"/>
                </a:solidFill>
                <a:latin typeface="Montserrat"/>
                <a:ea typeface="Montserrat"/>
                <a:cs typeface="Montserrat"/>
                <a:sym typeface="Montserrat"/>
              </a:rPr>
              <a:t>Automatische Wiederherstellung und Ausfallsicherheit</a:t>
            </a:r>
            <a:endParaRPr b="1" i="0" sz="1800" u="none" cap="none" strike="noStrike">
              <a:solidFill>
                <a:srgbClr val="6EC5F7"/>
              </a:solidFill>
              <a:latin typeface="Montserrat"/>
              <a:ea typeface="Montserrat"/>
              <a:cs typeface="Montserrat"/>
              <a:sym typeface="Montserrat"/>
            </a:endParaRPr>
          </a:p>
        </p:txBody>
      </p:sp>
      <p:pic>
        <p:nvPicPr>
          <p:cNvPr id="1138" name="Google Shape;1138;g3134fc11180_0_599"/>
          <p:cNvPicPr preferRelativeResize="0"/>
          <p:nvPr/>
        </p:nvPicPr>
        <p:blipFill rotWithShape="1">
          <a:blip r:embed="rId4">
            <a:alphaModFix/>
          </a:blip>
          <a:srcRect b="0" l="0" r="0" t="0"/>
          <a:stretch/>
        </p:blipFill>
        <p:spPr>
          <a:xfrm>
            <a:off x="506375" y="1395125"/>
            <a:ext cx="4080300" cy="76200"/>
          </a:xfrm>
          <a:prstGeom prst="rect">
            <a:avLst/>
          </a:prstGeom>
          <a:noFill/>
          <a:ln>
            <a:noFill/>
          </a:ln>
        </p:spPr>
      </p:pic>
      <p:sp>
        <p:nvSpPr>
          <p:cNvPr id="1139" name="Google Shape;1139;g3134fc11180_0_599"/>
          <p:cNvSpPr txBox="1"/>
          <p:nvPr/>
        </p:nvSpPr>
        <p:spPr>
          <a:xfrm>
            <a:off x="1102097" y="2960700"/>
            <a:ext cx="71502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Verteilte Umgebung:</a:t>
            </a:r>
            <a:endParaRPr b="0" i="0" sz="1200" u="none" cap="none" strike="noStrike">
              <a:solidFill>
                <a:schemeClr val="lt1"/>
              </a:solidFill>
              <a:latin typeface="Montserrat"/>
              <a:ea typeface="Montserrat"/>
              <a:cs typeface="Montserrat"/>
              <a:sym typeface="Montserrat"/>
            </a:endParaRPr>
          </a:p>
          <a:p>
            <a:pPr indent="-304800" lvl="1" marL="914400" marR="0" rtl="0" algn="l">
              <a:lnSpc>
                <a:spcPct val="150000"/>
              </a:lnSpc>
              <a:spcBef>
                <a:spcPts val="1000"/>
              </a:spcBef>
              <a:spcAft>
                <a:spcPts val="1000"/>
              </a:spcAft>
              <a:buClr>
                <a:schemeClr val="lt1"/>
              </a:buClr>
              <a:buSzPts val="1200"/>
              <a:buFont typeface="Montserrat"/>
              <a:buChar char="○"/>
            </a:pPr>
            <a:r>
              <a:rPr b="0" i="0" lang="en" sz="1200" u="none" cap="none" strike="noStrike">
                <a:solidFill>
                  <a:schemeClr val="lt1"/>
                </a:solidFill>
                <a:latin typeface="Montserrat"/>
                <a:ea typeface="Montserrat"/>
                <a:cs typeface="Montserrat"/>
                <a:sym typeface="Montserrat"/>
              </a:rPr>
              <a:t>Gewährleistung der Verfügbarkeit auch bei Ausfällen von Containern oder Knoten.</a:t>
            </a:r>
            <a:endParaRPr b="0" i="0" sz="1200" u="none" cap="none" strike="noStrike">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